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9"/>
  </p:notesMasterIdLst>
  <p:sldIdLst>
    <p:sldId id="256" r:id="rId2"/>
    <p:sldId id="336" r:id="rId3"/>
    <p:sldId id="259" r:id="rId4"/>
    <p:sldId id="258" r:id="rId5"/>
    <p:sldId id="369" r:id="rId6"/>
    <p:sldId id="368" r:id="rId7"/>
    <p:sldId id="265" r:id="rId8"/>
    <p:sldId id="370" r:id="rId9"/>
    <p:sldId id="371" r:id="rId10"/>
    <p:sldId id="372" r:id="rId11"/>
    <p:sldId id="373" r:id="rId12"/>
    <p:sldId id="374" r:id="rId13"/>
    <p:sldId id="375" r:id="rId14"/>
    <p:sldId id="376" r:id="rId15"/>
    <p:sldId id="377" r:id="rId16"/>
    <p:sldId id="378" r:id="rId17"/>
    <p:sldId id="381" r:id="rId18"/>
    <p:sldId id="382" r:id="rId19"/>
    <p:sldId id="383" r:id="rId20"/>
    <p:sldId id="384" r:id="rId21"/>
    <p:sldId id="385" r:id="rId22"/>
    <p:sldId id="386" r:id="rId23"/>
    <p:sldId id="387" r:id="rId24"/>
    <p:sldId id="388" r:id="rId25"/>
    <p:sldId id="389" r:id="rId26"/>
    <p:sldId id="390" r:id="rId27"/>
    <p:sldId id="38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7" r:id="rId43"/>
    <p:sldId id="408" r:id="rId44"/>
    <p:sldId id="411" r:id="rId45"/>
    <p:sldId id="410" r:id="rId46"/>
    <p:sldId id="412" r:id="rId47"/>
    <p:sldId id="413" r:id="rId48"/>
  </p:sldIdLst>
  <p:sldSz cx="12192000" cy="6858000"/>
  <p:notesSz cx="6858000" cy="9144000"/>
  <p:embeddedFontLst>
    <p:embeddedFont>
      <p:font typeface="Arial Narrow" panose="020B0606020202030204" pitchFamily="34" charset="0"/>
      <p:regular r:id="rId50"/>
      <p:bold r:id="rId51"/>
      <p:italic r:id="rId52"/>
      <p:boldItalic r:id="rId53"/>
    </p:embeddedFont>
    <p:embeddedFont>
      <p:font typeface="等线" panose="02010600030101010101" pitchFamily="2" charset="-122"/>
      <p:regular r:id="rId54"/>
      <p:bold r:id="rId55"/>
    </p:embeddedFont>
    <p:embeddedFont>
      <p:font typeface="Britannic Bold" panose="020B0903060703020204" pitchFamily="34" charset="0"/>
      <p:regular r:id="rId56"/>
    </p:embeddedFont>
    <p:embeddedFont>
      <p:font typeface="Arial Unicode MS" panose="02010600030101010101" charset="-122"/>
      <p:regular r:id="rId57"/>
    </p:embeddedFont>
    <p:embeddedFont>
      <p:font typeface="KaiTi" panose="02010609060101010101" pitchFamily="49" charset="-122"/>
      <p:regular r:id="rId58"/>
    </p:embeddedFont>
    <p:embeddedFont>
      <p:font typeface="Calibri" panose="020F0502020204030204" pitchFamily="34" charset="0"/>
      <p:regular r:id="rId59"/>
      <p:bold r:id="rId60"/>
      <p:italic r:id="rId61"/>
      <p:boldItalic r:id="rId62"/>
    </p:embeddedFont>
    <p:embeddedFont>
      <p:font typeface="微软雅黑" panose="020B0503020204020204" pitchFamily="34" charset="-122"/>
      <p:regular r:id="rId63"/>
      <p:bold r:id="rId6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4" pos="7378" userDrawn="1">
          <p15:clr>
            <a:srgbClr val="A4A3A4"/>
          </p15:clr>
        </p15:guide>
        <p15:guide id="5" pos="642" userDrawn="1">
          <p15:clr>
            <a:srgbClr val="A4A3A4"/>
          </p15:clr>
        </p15:guide>
        <p15:guide id="6" orient="horz" pos="3770" userDrawn="1">
          <p15:clr>
            <a:srgbClr val="A4A3A4"/>
          </p15:clr>
        </p15:guide>
        <p15:guide id="7" pos="71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4B"/>
    <a:srgbClr val="7A3C3C"/>
    <a:srgbClr val="6A3A28"/>
    <a:srgbClr val="E5782E"/>
    <a:srgbClr val="00A9F3"/>
    <a:srgbClr val="7BB552"/>
    <a:srgbClr val="546E7A"/>
    <a:srgbClr val="85D7F3"/>
    <a:srgbClr val="78AF50"/>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2" autoAdjust="0"/>
    <p:restoredTop sz="93022"/>
  </p:normalViewPr>
  <p:slideViewPr>
    <p:cSldViewPr snapToGrid="0" showGuides="1">
      <p:cViewPr varScale="1">
        <p:scale>
          <a:sx n="81" d="100"/>
          <a:sy n="81" d="100"/>
        </p:scale>
        <p:origin x="1134" y="60"/>
      </p:cViewPr>
      <p:guideLst>
        <p:guide orient="horz" pos="2228"/>
        <p:guide pos="7378"/>
        <p:guide pos="642"/>
        <p:guide orient="horz" pos="3770"/>
        <p:guide pos="71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67726-81C2-4886-82E0-6730AB96045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6EA10F85-384E-45E1-BC9F-5C91545A4724}">
      <dgm:prSet phldrT="[文本]"/>
      <dgm:spPr>
        <a:solidFill>
          <a:schemeClr val="accent2">
            <a:lumMod val="75000"/>
          </a:schemeClr>
        </a:solidFill>
      </dgm:spPr>
      <dgm:t>
        <a:bodyPr/>
        <a:lstStyle/>
        <a:p>
          <a:r>
            <a:rPr lang="zh-CN" altLang="en-US" dirty="0" smtClean="0"/>
            <a:t>两个特点</a:t>
          </a:r>
          <a:endParaRPr lang="zh-CN" altLang="en-US" dirty="0"/>
        </a:p>
      </dgm:t>
    </dgm:pt>
    <dgm:pt modelId="{A0C34737-830C-46B8-8E38-2D3091B170E5}" type="parTrans" cxnId="{13F88727-1BC7-41A1-9137-0BD67E998240}">
      <dgm:prSet/>
      <dgm:spPr/>
      <dgm:t>
        <a:bodyPr/>
        <a:lstStyle/>
        <a:p>
          <a:endParaRPr lang="zh-CN" altLang="en-US"/>
        </a:p>
      </dgm:t>
    </dgm:pt>
    <dgm:pt modelId="{28B71B44-0579-4B42-B6FB-AD45A76A7471}" type="sibTrans" cxnId="{13F88727-1BC7-41A1-9137-0BD67E998240}">
      <dgm:prSet/>
      <dgm:spPr/>
      <dgm:t>
        <a:bodyPr/>
        <a:lstStyle/>
        <a:p>
          <a:endParaRPr lang="zh-CN" altLang="en-US"/>
        </a:p>
      </dgm:t>
    </dgm:pt>
    <dgm:pt modelId="{8879F191-6FFB-4662-BE89-AE901B6410F6}">
      <dgm:prSet phldrT="[文本]"/>
      <dgm:spPr>
        <a:solidFill>
          <a:schemeClr val="accent6">
            <a:lumMod val="75000"/>
          </a:schemeClr>
        </a:solidFill>
      </dgm:spPr>
      <dgm:t>
        <a:bodyPr/>
        <a:lstStyle/>
        <a:p>
          <a:r>
            <a:rPr lang="zh-CN" altLang="en-US" dirty="0" smtClean="0"/>
            <a:t>总体平衡</a:t>
          </a:r>
          <a:endParaRPr lang="zh-CN" altLang="en-US" dirty="0"/>
        </a:p>
      </dgm:t>
    </dgm:pt>
    <dgm:pt modelId="{6115FFFC-350E-43DD-8FC0-B0AD5C65507B}" type="parTrans" cxnId="{0C0BA6D4-205E-482F-A46D-2225909AAA54}">
      <dgm:prSet/>
      <dgm:spPr/>
      <dgm:t>
        <a:bodyPr/>
        <a:lstStyle/>
        <a:p>
          <a:endParaRPr lang="zh-CN" altLang="en-US"/>
        </a:p>
      </dgm:t>
    </dgm:pt>
    <dgm:pt modelId="{FD244E0F-C6B5-41E7-A64E-5EF8791F9A8F}" type="sibTrans" cxnId="{0C0BA6D4-205E-482F-A46D-2225909AAA54}">
      <dgm:prSet/>
      <dgm:spPr/>
      <dgm:t>
        <a:bodyPr/>
        <a:lstStyle/>
        <a:p>
          <a:endParaRPr lang="zh-CN" altLang="en-US"/>
        </a:p>
      </dgm:t>
    </dgm:pt>
    <dgm:pt modelId="{616843F2-D001-4241-86F4-59E67DA0EEE4}">
      <dgm:prSet phldrT="[文本]"/>
      <dgm:spPr>
        <a:solidFill>
          <a:schemeClr val="accent6">
            <a:lumMod val="75000"/>
          </a:schemeClr>
        </a:solidFill>
      </dgm:spPr>
      <dgm:t>
        <a:bodyPr/>
        <a:lstStyle/>
        <a:p>
          <a:r>
            <a:rPr lang="zh-CN" altLang="en-US" dirty="0" smtClean="0"/>
            <a:t>收支方向与其他账户相反</a:t>
          </a:r>
          <a:endParaRPr lang="zh-CN" altLang="en-US" dirty="0"/>
        </a:p>
      </dgm:t>
    </dgm:pt>
    <dgm:pt modelId="{05F85E5A-75BA-4573-B6EC-17DAA95CF260}" type="parTrans" cxnId="{8415C68D-BCB3-4778-BF90-4881D5BE5582}">
      <dgm:prSet/>
      <dgm:spPr/>
      <dgm:t>
        <a:bodyPr/>
        <a:lstStyle/>
        <a:p>
          <a:endParaRPr lang="zh-CN" altLang="en-US"/>
        </a:p>
      </dgm:t>
    </dgm:pt>
    <dgm:pt modelId="{5012AAE5-DB55-471E-8FE6-8A1858C91F48}" type="sibTrans" cxnId="{8415C68D-BCB3-4778-BF90-4881D5BE5582}">
      <dgm:prSet/>
      <dgm:spPr/>
      <dgm:t>
        <a:bodyPr/>
        <a:lstStyle/>
        <a:p>
          <a:endParaRPr lang="zh-CN" altLang="en-US"/>
        </a:p>
      </dgm:t>
    </dgm:pt>
    <dgm:pt modelId="{DDC58085-B0D7-4BFF-8FB9-F102781E45BB}" type="pres">
      <dgm:prSet presAssocID="{2A867726-81C2-4886-82E0-6730AB960453}" presName="Name0" presStyleCnt="0">
        <dgm:presLayoutVars>
          <dgm:chPref val="1"/>
          <dgm:dir/>
          <dgm:animOne val="branch"/>
          <dgm:animLvl val="lvl"/>
          <dgm:resizeHandles val="exact"/>
        </dgm:presLayoutVars>
      </dgm:prSet>
      <dgm:spPr/>
      <dgm:t>
        <a:bodyPr/>
        <a:lstStyle/>
        <a:p>
          <a:endParaRPr lang="zh-CN" altLang="en-US"/>
        </a:p>
      </dgm:t>
    </dgm:pt>
    <dgm:pt modelId="{EBC1039B-2BDA-4E07-AA4A-F975ABA2E70F}" type="pres">
      <dgm:prSet presAssocID="{6EA10F85-384E-45E1-BC9F-5C91545A4724}" presName="root1" presStyleCnt="0"/>
      <dgm:spPr/>
    </dgm:pt>
    <dgm:pt modelId="{FD6A8B35-5DF2-4B09-92E2-3F8EA474B7EF}" type="pres">
      <dgm:prSet presAssocID="{6EA10F85-384E-45E1-BC9F-5C91545A4724}" presName="LevelOneTextNode" presStyleLbl="node0" presStyleIdx="0" presStyleCnt="1" custScaleY="65879">
        <dgm:presLayoutVars>
          <dgm:chPref val="3"/>
        </dgm:presLayoutVars>
      </dgm:prSet>
      <dgm:spPr/>
      <dgm:t>
        <a:bodyPr/>
        <a:lstStyle/>
        <a:p>
          <a:endParaRPr lang="zh-CN" altLang="en-US"/>
        </a:p>
      </dgm:t>
    </dgm:pt>
    <dgm:pt modelId="{FA822657-285B-439A-A47D-A96CBC654F54}" type="pres">
      <dgm:prSet presAssocID="{6EA10F85-384E-45E1-BC9F-5C91545A4724}" presName="level2hierChild" presStyleCnt="0"/>
      <dgm:spPr/>
    </dgm:pt>
    <dgm:pt modelId="{55987436-0D58-4DD6-8C21-E53BD362BE3A}" type="pres">
      <dgm:prSet presAssocID="{6115FFFC-350E-43DD-8FC0-B0AD5C65507B}" presName="conn2-1" presStyleLbl="parChTrans1D2" presStyleIdx="0" presStyleCnt="2"/>
      <dgm:spPr/>
      <dgm:t>
        <a:bodyPr/>
        <a:lstStyle/>
        <a:p>
          <a:endParaRPr lang="zh-CN" altLang="en-US"/>
        </a:p>
      </dgm:t>
    </dgm:pt>
    <dgm:pt modelId="{59DFEB9B-6426-4E0C-B9D0-BEC9D5017696}" type="pres">
      <dgm:prSet presAssocID="{6115FFFC-350E-43DD-8FC0-B0AD5C65507B}" presName="connTx" presStyleLbl="parChTrans1D2" presStyleIdx="0" presStyleCnt="2"/>
      <dgm:spPr/>
      <dgm:t>
        <a:bodyPr/>
        <a:lstStyle/>
        <a:p>
          <a:endParaRPr lang="zh-CN" altLang="en-US"/>
        </a:p>
      </dgm:t>
    </dgm:pt>
    <dgm:pt modelId="{327572F7-8B4A-4373-AB53-0DA83707E091}" type="pres">
      <dgm:prSet presAssocID="{8879F191-6FFB-4662-BE89-AE901B6410F6}" presName="root2" presStyleCnt="0"/>
      <dgm:spPr/>
    </dgm:pt>
    <dgm:pt modelId="{5DEE51D2-C35B-472C-ACD6-0C8BE00F630D}" type="pres">
      <dgm:prSet presAssocID="{8879F191-6FFB-4662-BE89-AE901B6410F6}" presName="LevelTwoTextNode" presStyleLbl="node2" presStyleIdx="0" presStyleCnt="2" custScaleX="224749">
        <dgm:presLayoutVars>
          <dgm:chPref val="3"/>
        </dgm:presLayoutVars>
      </dgm:prSet>
      <dgm:spPr/>
      <dgm:t>
        <a:bodyPr/>
        <a:lstStyle/>
        <a:p>
          <a:endParaRPr lang="zh-CN" altLang="en-US"/>
        </a:p>
      </dgm:t>
    </dgm:pt>
    <dgm:pt modelId="{8CC9BC09-2961-4A56-A78E-67720DD3CAFF}" type="pres">
      <dgm:prSet presAssocID="{8879F191-6FFB-4662-BE89-AE901B6410F6}" presName="level3hierChild" presStyleCnt="0"/>
      <dgm:spPr/>
    </dgm:pt>
    <dgm:pt modelId="{0A7A2B92-C523-4D05-92C4-3ED71C316F19}" type="pres">
      <dgm:prSet presAssocID="{05F85E5A-75BA-4573-B6EC-17DAA95CF260}" presName="conn2-1" presStyleLbl="parChTrans1D2" presStyleIdx="1" presStyleCnt="2"/>
      <dgm:spPr/>
      <dgm:t>
        <a:bodyPr/>
        <a:lstStyle/>
        <a:p>
          <a:endParaRPr lang="zh-CN" altLang="en-US"/>
        </a:p>
      </dgm:t>
    </dgm:pt>
    <dgm:pt modelId="{40852603-5D8A-4B1E-A47A-5CD1BF7A7E42}" type="pres">
      <dgm:prSet presAssocID="{05F85E5A-75BA-4573-B6EC-17DAA95CF260}" presName="connTx" presStyleLbl="parChTrans1D2" presStyleIdx="1" presStyleCnt="2"/>
      <dgm:spPr/>
      <dgm:t>
        <a:bodyPr/>
        <a:lstStyle/>
        <a:p>
          <a:endParaRPr lang="zh-CN" altLang="en-US"/>
        </a:p>
      </dgm:t>
    </dgm:pt>
    <dgm:pt modelId="{29BF0F06-395E-46B0-A764-C34FE42E2469}" type="pres">
      <dgm:prSet presAssocID="{616843F2-D001-4241-86F4-59E67DA0EEE4}" presName="root2" presStyleCnt="0"/>
      <dgm:spPr/>
    </dgm:pt>
    <dgm:pt modelId="{4CCB46F9-3804-44C1-AA00-276D4568FEE2}" type="pres">
      <dgm:prSet presAssocID="{616843F2-D001-4241-86F4-59E67DA0EEE4}" presName="LevelTwoTextNode" presStyleLbl="node2" presStyleIdx="1" presStyleCnt="2" custScaleX="223270">
        <dgm:presLayoutVars>
          <dgm:chPref val="3"/>
        </dgm:presLayoutVars>
      </dgm:prSet>
      <dgm:spPr/>
      <dgm:t>
        <a:bodyPr/>
        <a:lstStyle/>
        <a:p>
          <a:endParaRPr lang="zh-CN" altLang="en-US"/>
        </a:p>
      </dgm:t>
    </dgm:pt>
    <dgm:pt modelId="{B53FB2B4-A5E6-4367-8DA9-9099C5C689C0}" type="pres">
      <dgm:prSet presAssocID="{616843F2-D001-4241-86F4-59E67DA0EEE4}" presName="level3hierChild" presStyleCnt="0"/>
      <dgm:spPr/>
    </dgm:pt>
  </dgm:ptLst>
  <dgm:cxnLst>
    <dgm:cxn modelId="{A836BF60-6FAE-4860-B980-44025BC28E6E}" type="presOf" srcId="{2A867726-81C2-4886-82E0-6730AB960453}" destId="{DDC58085-B0D7-4BFF-8FB9-F102781E45BB}" srcOrd="0" destOrd="0" presId="urn:microsoft.com/office/officeart/2008/layout/HorizontalMultiLevelHierarchy"/>
    <dgm:cxn modelId="{E94B9597-51E4-4835-A15E-C0228070D286}" type="presOf" srcId="{05F85E5A-75BA-4573-B6EC-17DAA95CF260}" destId="{0A7A2B92-C523-4D05-92C4-3ED71C316F19}" srcOrd="0" destOrd="0" presId="urn:microsoft.com/office/officeart/2008/layout/HorizontalMultiLevelHierarchy"/>
    <dgm:cxn modelId="{13F88727-1BC7-41A1-9137-0BD67E998240}" srcId="{2A867726-81C2-4886-82E0-6730AB960453}" destId="{6EA10F85-384E-45E1-BC9F-5C91545A4724}" srcOrd="0" destOrd="0" parTransId="{A0C34737-830C-46B8-8E38-2D3091B170E5}" sibTransId="{28B71B44-0579-4B42-B6FB-AD45A76A7471}"/>
    <dgm:cxn modelId="{8415C68D-BCB3-4778-BF90-4881D5BE5582}" srcId="{6EA10F85-384E-45E1-BC9F-5C91545A4724}" destId="{616843F2-D001-4241-86F4-59E67DA0EEE4}" srcOrd="1" destOrd="0" parTransId="{05F85E5A-75BA-4573-B6EC-17DAA95CF260}" sibTransId="{5012AAE5-DB55-471E-8FE6-8A1858C91F48}"/>
    <dgm:cxn modelId="{2E68E438-65A4-4697-B784-12B839890928}" type="presOf" srcId="{8879F191-6FFB-4662-BE89-AE901B6410F6}" destId="{5DEE51D2-C35B-472C-ACD6-0C8BE00F630D}" srcOrd="0" destOrd="0" presId="urn:microsoft.com/office/officeart/2008/layout/HorizontalMultiLevelHierarchy"/>
    <dgm:cxn modelId="{0C0BA6D4-205E-482F-A46D-2225909AAA54}" srcId="{6EA10F85-384E-45E1-BC9F-5C91545A4724}" destId="{8879F191-6FFB-4662-BE89-AE901B6410F6}" srcOrd="0" destOrd="0" parTransId="{6115FFFC-350E-43DD-8FC0-B0AD5C65507B}" sibTransId="{FD244E0F-C6B5-41E7-A64E-5EF8791F9A8F}"/>
    <dgm:cxn modelId="{A264AEBD-BD6B-41CB-B398-00C1C5199150}" type="presOf" srcId="{6115FFFC-350E-43DD-8FC0-B0AD5C65507B}" destId="{55987436-0D58-4DD6-8C21-E53BD362BE3A}" srcOrd="0" destOrd="0" presId="urn:microsoft.com/office/officeart/2008/layout/HorizontalMultiLevelHierarchy"/>
    <dgm:cxn modelId="{F232AE84-3CB3-487E-B171-D522A51E86ED}" type="presOf" srcId="{6115FFFC-350E-43DD-8FC0-B0AD5C65507B}" destId="{59DFEB9B-6426-4E0C-B9D0-BEC9D5017696}" srcOrd="1" destOrd="0" presId="urn:microsoft.com/office/officeart/2008/layout/HorizontalMultiLevelHierarchy"/>
    <dgm:cxn modelId="{6CC29F5D-5B2E-4792-8285-C0D822477144}" type="presOf" srcId="{6EA10F85-384E-45E1-BC9F-5C91545A4724}" destId="{FD6A8B35-5DF2-4B09-92E2-3F8EA474B7EF}" srcOrd="0" destOrd="0" presId="urn:microsoft.com/office/officeart/2008/layout/HorizontalMultiLevelHierarchy"/>
    <dgm:cxn modelId="{4DF65654-A6C8-4750-94D8-927D887AFA82}" type="presOf" srcId="{05F85E5A-75BA-4573-B6EC-17DAA95CF260}" destId="{40852603-5D8A-4B1E-A47A-5CD1BF7A7E42}" srcOrd="1" destOrd="0" presId="urn:microsoft.com/office/officeart/2008/layout/HorizontalMultiLevelHierarchy"/>
    <dgm:cxn modelId="{A7807B78-36F0-428D-A1C6-BF64EA3A77D7}" type="presOf" srcId="{616843F2-D001-4241-86F4-59E67DA0EEE4}" destId="{4CCB46F9-3804-44C1-AA00-276D4568FEE2}" srcOrd="0" destOrd="0" presId="urn:microsoft.com/office/officeart/2008/layout/HorizontalMultiLevelHierarchy"/>
    <dgm:cxn modelId="{F734C399-0AED-4CA0-AE6D-989A361D07FE}" type="presParOf" srcId="{DDC58085-B0D7-4BFF-8FB9-F102781E45BB}" destId="{EBC1039B-2BDA-4E07-AA4A-F975ABA2E70F}" srcOrd="0" destOrd="0" presId="urn:microsoft.com/office/officeart/2008/layout/HorizontalMultiLevelHierarchy"/>
    <dgm:cxn modelId="{1D47681E-161C-4F88-8A47-3E718C041E68}" type="presParOf" srcId="{EBC1039B-2BDA-4E07-AA4A-F975ABA2E70F}" destId="{FD6A8B35-5DF2-4B09-92E2-3F8EA474B7EF}" srcOrd="0" destOrd="0" presId="urn:microsoft.com/office/officeart/2008/layout/HorizontalMultiLevelHierarchy"/>
    <dgm:cxn modelId="{E3F07D9C-847C-49A7-87D1-65631C8F5C39}" type="presParOf" srcId="{EBC1039B-2BDA-4E07-AA4A-F975ABA2E70F}" destId="{FA822657-285B-439A-A47D-A96CBC654F54}" srcOrd="1" destOrd="0" presId="urn:microsoft.com/office/officeart/2008/layout/HorizontalMultiLevelHierarchy"/>
    <dgm:cxn modelId="{55D8C7D4-7C2F-4917-9D32-F42C12A6A857}" type="presParOf" srcId="{FA822657-285B-439A-A47D-A96CBC654F54}" destId="{55987436-0D58-4DD6-8C21-E53BD362BE3A}" srcOrd="0" destOrd="0" presId="urn:microsoft.com/office/officeart/2008/layout/HorizontalMultiLevelHierarchy"/>
    <dgm:cxn modelId="{C01FFEC1-338B-4069-9B1B-651507A30B17}" type="presParOf" srcId="{55987436-0D58-4DD6-8C21-E53BD362BE3A}" destId="{59DFEB9B-6426-4E0C-B9D0-BEC9D5017696}" srcOrd="0" destOrd="0" presId="urn:microsoft.com/office/officeart/2008/layout/HorizontalMultiLevelHierarchy"/>
    <dgm:cxn modelId="{827F99DE-768F-4B36-96E1-83EFEA787AD1}" type="presParOf" srcId="{FA822657-285B-439A-A47D-A96CBC654F54}" destId="{327572F7-8B4A-4373-AB53-0DA83707E091}" srcOrd="1" destOrd="0" presId="urn:microsoft.com/office/officeart/2008/layout/HorizontalMultiLevelHierarchy"/>
    <dgm:cxn modelId="{ADC4DC30-D75B-43E1-BF64-807A1D360157}" type="presParOf" srcId="{327572F7-8B4A-4373-AB53-0DA83707E091}" destId="{5DEE51D2-C35B-472C-ACD6-0C8BE00F630D}" srcOrd="0" destOrd="0" presId="urn:microsoft.com/office/officeart/2008/layout/HorizontalMultiLevelHierarchy"/>
    <dgm:cxn modelId="{6BCA478D-78D0-4568-98A1-8BCB357A0BE9}" type="presParOf" srcId="{327572F7-8B4A-4373-AB53-0DA83707E091}" destId="{8CC9BC09-2961-4A56-A78E-67720DD3CAFF}" srcOrd="1" destOrd="0" presId="urn:microsoft.com/office/officeart/2008/layout/HorizontalMultiLevelHierarchy"/>
    <dgm:cxn modelId="{47B9F9B7-8221-4FC2-B611-4925027E3176}" type="presParOf" srcId="{FA822657-285B-439A-A47D-A96CBC654F54}" destId="{0A7A2B92-C523-4D05-92C4-3ED71C316F19}" srcOrd="2" destOrd="0" presId="urn:microsoft.com/office/officeart/2008/layout/HorizontalMultiLevelHierarchy"/>
    <dgm:cxn modelId="{49DE8540-0C22-4CB3-A63F-0963B385DB2E}" type="presParOf" srcId="{0A7A2B92-C523-4D05-92C4-3ED71C316F19}" destId="{40852603-5D8A-4B1E-A47A-5CD1BF7A7E42}" srcOrd="0" destOrd="0" presId="urn:microsoft.com/office/officeart/2008/layout/HorizontalMultiLevelHierarchy"/>
    <dgm:cxn modelId="{1B518D0D-1DC7-4F08-B048-8AED7272C137}" type="presParOf" srcId="{FA822657-285B-439A-A47D-A96CBC654F54}" destId="{29BF0F06-395E-46B0-A764-C34FE42E2469}" srcOrd="3" destOrd="0" presId="urn:microsoft.com/office/officeart/2008/layout/HorizontalMultiLevelHierarchy"/>
    <dgm:cxn modelId="{F9F03FBC-3091-4A97-9A59-5D50C2FEFEB3}" type="presParOf" srcId="{29BF0F06-395E-46B0-A764-C34FE42E2469}" destId="{4CCB46F9-3804-44C1-AA00-276D4568FEE2}" srcOrd="0" destOrd="0" presId="urn:microsoft.com/office/officeart/2008/layout/HorizontalMultiLevelHierarchy"/>
    <dgm:cxn modelId="{CB6F330C-7400-4DC9-81F4-EF97A505EF9C}" type="presParOf" srcId="{29BF0F06-395E-46B0-A764-C34FE42E2469}" destId="{B53FB2B4-A5E6-4367-8DA9-9099C5C689C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FA2CDB-FCC2-448D-8B4A-695662F8787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8BB6908-9AAD-4AC1-8A04-100B3ACE91B7}">
      <dgm:prSet phldrT="[文本]" custT="1"/>
      <dgm:spPr/>
      <dgm:t>
        <a:bodyPr/>
        <a:lstStyle/>
        <a:p>
          <a:r>
            <a:rPr lang="zh-CN" altLang="en-US" sz="1800" b="1" dirty="0" smtClean="0">
              <a:solidFill>
                <a:srgbClr val="FFFF00"/>
              </a:solidFill>
            </a:rPr>
            <a:t>从哲学上看，</a:t>
          </a:r>
          <a:r>
            <a:rPr lang="en-US" altLang="zh-CN" sz="1800" b="1" dirty="0" smtClean="0">
              <a:solidFill>
                <a:srgbClr val="FFFF00"/>
              </a:solidFill>
            </a:rPr>
            <a:t>SAM</a:t>
          </a:r>
          <a:r>
            <a:rPr lang="zh-CN" altLang="en-US" sz="1800" b="1" dirty="0" smtClean="0">
              <a:solidFill>
                <a:srgbClr val="FFFF00"/>
              </a:solidFill>
            </a:rPr>
            <a:t>是建立一个对象相对封闭的经济系统，在特定的时空内，反映经济运行中的内在平衡关系</a:t>
          </a:r>
          <a:endParaRPr lang="zh-CN" altLang="en-US" sz="1800" b="1" dirty="0">
            <a:solidFill>
              <a:srgbClr val="FFFF00"/>
            </a:solidFill>
          </a:endParaRPr>
        </a:p>
      </dgm:t>
    </dgm:pt>
    <dgm:pt modelId="{8AB2D858-1A0B-4F76-9505-CF12C45B5320}" type="parTrans" cxnId="{F68E006B-E7DC-43E3-8526-C0695369140F}">
      <dgm:prSet/>
      <dgm:spPr/>
      <dgm:t>
        <a:bodyPr/>
        <a:lstStyle/>
        <a:p>
          <a:endParaRPr lang="zh-CN" altLang="en-US"/>
        </a:p>
      </dgm:t>
    </dgm:pt>
    <dgm:pt modelId="{E12EDBAD-F3D4-459E-8700-59E4C3036E88}" type="sibTrans" cxnId="{F68E006B-E7DC-43E3-8526-C0695369140F}">
      <dgm:prSet/>
      <dgm:spPr/>
      <dgm:t>
        <a:bodyPr/>
        <a:lstStyle/>
        <a:p>
          <a:endParaRPr lang="zh-CN" altLang="en-US"/>
        </a:p>
      </dgm:t>
    </dgm:pt>
    <dgm:pt modelId="{19E08E8C-9871-48DF-B5D2-C7B5ECC104D4}">
      <dgm:prSet phldrT="[文本]" custT="1"/>
      <dgm:spPr/>
      <dgm:t>
        <a:bodyPr/>
        <a:lstStyle/>
        <a:p>
          <a:r>
            <a:rPr lang="zh-CN" altLang="en-US" sz="1800" b="1" dirty="0" smtClean="0">
              <a:solidFill>
                <a:srgbClr val="FFFF00"/>
              </a:solidFill>
            </a:rPr>
            <a:t>从经济学看，每一笔收入有对应的支出，每一笔资产有对应的负债</a:t>
          </a:r>
          <a:endParaRPr lang="zh-CN" altLang="en-US" sz="1800" b="1" dirty="0">
            <a:solidFill>
              <a:srgbClr val="FFFF00"/>
            </a:solidFill>
          </a:endParaRPr>
        </a:p>
      </dgm:t>
    </dgm:pt>
    <dgm:pt modelId="{8B47E9F3-1151-4E02-A5A4-A4297832B463}" type="parTrans" cxnId="{65E6DEE7-60CB-4CF2-A94D-17D64FFFF64F}">
      <dgm:prSet/>
      <dgm:spPr/>
      <dgm:t>
        <a:bodyPr/>
        <a:lstStyle/>
        <a:p>
          <a:endParaRPr lang="zh-CN" altLang="en-US"/>
        </a:p>
      </dgm:t>
    </dgm:pt>
    <dgm:pt modelId="{A2A03970-E26F-44AC-A568-6B9BC129C98D}" type="sibTrans" cxnId="{65E6DEE7-60CB-4CF2-A94D-17D64FFFF64F}">
      <dgm:prSet/>
      <dgm:spPr/>
      <dgm:t>
        <a:bodyPr/>
        <a:lstStyle/>
        <a:p>
          <a:endParaRPr lang="zh-CN" altLang="en-US"/>
        </a:p>
      </dgm:t>
    </dgm:pt>
    <dgm:pt modelId="{5C4D0431-CCF6-480F-B7AB-0E4B7FE2D1AA}">
      <dgm:prSet phldrT="[文本]" custT="1"/>
      <dgm:spPr/>
      <dgm:t>
        <a:bodyPr/>
        <a:lstStyle/>
        <a:p>
          <a:r>
            <a:rPr lang="zh-CN" altLang="en-US" sz="1800" b="1" dirty="0" smtClean="0">
              <a:solidFill>
                <a:srgbClr val="FFFF00"/>
              </a:solidFill>
            </a:rPr>
            <a:t>从统计平衡表式的相互关系看，矩阵式平衡表是账户式平衡表的综合形式</a:t>
          </a:r>
          <a:endParaRPr lang="zh-CN" altLang="en-US" sz="1800" b="1" dirty="0">
            <a:solidFill>
              <a:srgbClr val="FFFF00"/>
            </a:solidFill>
          </a:endParaRPr>
        </a:p>
      </dgm:t>
    </dgm:pt>
    <dgm:pt modelId="{EDEAED85-C209-477B-8DA7-C5419E5A5C7D}" type="parTrans" cxnId="{410CD52D-B1F6-48DE-990D-A12ACF894CD6}">
      <dgm:prSet/>
      <dgm:spPr/>
      <dgm:t>
        <a:bodyPr/>
        <a:lstStyle/>
        <a:p>
          <a:endParaRPr lang="zh-CN" altLang="en-US"/>
        </a:p>
      </dgm:t>
    </dgm:pt>
    <dgm:pt modelId="{5416D450-7520-4743-8C8D-5BFC55B34E99}" type="sibTrans" cxnId="{410CD52D-B1F6-48DE-990D-A12ACF894CD6}">
      <dgm:prSet/>
      <dgm:spPr/>
      <dgm:t>
        <a:bodyPr/>
        <a:lstStyle/>
        <a:p>
          <a:endParaRPr lang="zh-CN" altLang="en-US"/>
        </a:p>
      </dgm:t>
    </dgm:pt>
    <dgm:pt modelId="{C5A04BAC-09D8-4EE3-AFBD-F128C3B29913}" type="pres">
      <dgm:prSet presAssocID="{C9FA2CDB-FCC2-448D-8B4A-695662F87877}" presName="linear" presStyleCnt="0">
        <dgm:presLayoutVars>
          <dgm:dir/>
          <dgm:animLvl val="lvl"/>
          <dgm:resizeHandles val="exact"/>
        </dgm:presLayoutVars>
      </dgm:prSet>
      <dgm:spPr/>
      <dgm:t>
        <a:bodyPr/>
        <a:lstStyle/>
        <a:p>
          <a:endParaRPr lang="zh-CN" altLang="en-US"/>
        </a:p>
      </dgm:t>
    </dgm:pt>
    <dgm:pt modelId="{00A42685-3081-4FEC-91E4-783FFA72FEBB}" type="pres">
      <dgm:prSet presAssocID="{18BB6908-9AAD-4AC1-8A04-100B3ACE91B7}" presName="parentLin" presStyleCnt="0"/>
      <dgm:spPr/>
    </dgm:pt>
    <dgm:pt modelId="{1672D97E-C97C-4FCE-9F58-15CC79E74F42}" type="pres">
      <dgm:prSet presAssocID="{18BB6908-9AAD-4AC1-8A04-100B3ACE91B7}" presName="parentLeftMargin" presStyleLbl="node1" presStyleIdx="0" presStyleCnt="3"/>
      <dgm:spPr/>
      <dgm:t>
        <a:bodyPr/>
        <a:lstStyle/>
        <a:p>
          <a:endParaRPr lang="zh-CN" altLang="en-US"/>
        </a:p>
      </dgm:t>
    </dgm:pt>
    <dgm:pt modelId="{200CC1DF-80B9-435A-9952-74B75A059FA8}" type="pres">
      <dgm:prSet presAssocID="{18BB6908-9AAD-4AC1-8A04-100B3ACE91B7}" presName="parentText" presStyleLbl="node1" presStyleIdx="0" presStyleCnt="3">
        <dgm:presLayoutVars>
          <dgm:chMax val="0"/>
          <dgm:bulletEnabled val="1"/>
        </dgm:presLayoutVars>
      </dgm:prSet>
      <dgm:spPr/>
      <dgm:t>
        <a:bodyPr/>
        <a:lstStyle/>
        <a:p>
          <a:endParaRPr lang="zh-CN" altLang="en-US"/>
        </a:p>
      </dgm:t>
    </dgm:pt>
    <dgm:pt modelId="{D17820A3-0B29-4AED-A3E4-5736E05F9418}" type="pres">
      <dgm:prSet presAssocID="{18BB6908-9AAD-4AC1-8A04-100B3ACE91B7}" presName="negativeSpace" presStyleCnt="0"/>
      <dgm:spPr/>
    </dgm:pt>
    <dgm:pt modelId="{CE0F1296-18FE-4BBB-AF01-8D33818148B6}" type="pres">
      <dgm:prSet presAssocID="{18BB6908-9AAD-4AC1-8A04-100B3ACE91B7}" presName="childText" presStyleLbl="conFgAcc1" presStyleIdx="0" presStyleCnt="3">
        <dgm:presLayoutVars>
          <dgm:bulletEnabled val="1"/>
        </dgm:presLayoutVars>
      </dgm:prSet>
      <dgm:spPr>
        <a:ln>
          <a:solidFill>
            <a:srgbClr val="C00000"/>
          </a:solidFill>
        </a:ln>
      </dgm:spPr>
    </dgm:pt>
    <dgm:pt modelId="{3DFBFBD9-4B23-44D2-8DEE-E8D5211D89DD}" type="pres">
      <dgm:prSet presAssocID="{E12EDBAD-F3D4-459E-8700-59E4C3036E88}" presName="spaceBetweenRectangles" presStyleCnt="0"/>
      <dgm:spPr/>
    </dgm:pt>
    <dgm:pt modelId="{ABED5E33-5A2C-4BA0-BC70-99C92C4038DE}" type="pres">
      <dgm:prSet presAssocID="{19E08E8C-9871-48DF-B5D2-C7B5ECC104D4}" presName="parentLin" presStyleCnt="0"/>
      <dgm:spPr/>
    </dgm:pt>
    <dgm:pt modelId="{F302CABC-F72D-453F-9001-9A3775C7D45C}" type="pres">
      <dgm:prSet presAssocID="{19E08E8C-9871-48DF-B5D2-C7B5ECC104D4}" presName="parentLeftMargin" presStyleLbl="node1" presStyleIdx="0" presStyleCnt="3"/>
      <dgm:spPr/>
      <dgm:t>
        <a:bodyPr/>
        <a:lstStyle/>
        <a:p>
          <a:endParaRPr lang="zh-CN" altLang="en-US"/>
        </a:p>
      </dgm:t>
    </dgm:pt>
    <dgm:pt modelId="{1E97C67B-E35A-4042-B1DC-BF7F4B47F009}" type="pres">
      <dgm:prSet presAssocID="{19E08E8C-9871-48DF-B5D2-C7B5ECC104D4}" presName="parentText" presStyleLbl="node1" presStyleIdx="1" presStyleCnt="3">
        <dgm:presLayoutVars>
          <dgm:chMax val="0"/>
          <dgm:bulletEnabled val="1"/>
        </dgm:presLayoutVars>
      </dgm:prSet>
      <dgm:spPr/>
      <dgm:t>
        <a:bodyPr/>
        <a:lstStyle/>
        <a:p>
          <a:endParaRPr lang="zh-CN" altLang="en-US"/>
        </a:p>
      </dgm:t>
    </dgm:pt>
    <dgm:pt modelId="{9849F84F-0C91-4AED-B0B3-BFB76B33987E}" type="pres">
      <dgm:prSet presAssocID="{19E08E8C-9871-48DF-B5D2-C7B5ECC104D4}" presName="negativeSpace" presStyleCnt="0"/>
      <dgm:spPr/>
    </dgm:pt>
    <dgm:pt modelId="{A23696DD-1A36-4F01-AAFE-C1DF41441C7A}" type="pres">
      <dgm:prSet presAssocID="{19E08E8C-9871-48DF-B5D2-C7B5ECC104D4}" presName="childText" presStyleLbl="conFgAcc1" presStyleIdx="1" presStyleCnt="3">
        <dgm:presLayoutVars>
          <dgm:bulletEnabled val="1"/>
        </dgm:presLayoutVars>
      </dgm:prSet>
      <dgm:spPr>
        <a:ln>
          <a:solidFill>
            <a:srgbClr val="7A3C3C"/>
          </a:solidFill>
        </a:ln>
      </dgm:spPr>
    </dgm:pt>
    <dgm:pt modelId="{79D49E0A-8151-40E8-A738-569BA3B76454}" type="pres">
      <dgm:prSet presAssocID="{A2A03970-E26F-44AC-A568-6B9BC129C98D}" presName="spaceBetweenRectangles" presStyleCnt="0"/>
      <dgm:spPr/>
    </dgm:pt>
    <dgm:pt modelId="{830EACA3-E229-4D40-B1CA-8FB1B50A7867}" type="pres">
      <dgm:prSet presAssocID="{5C4D0431-CCF6-480F-B7AB-0E4B7FE2D1AA}" presName="parentLin" presStyleCnt="0"/>
      <dgm:spPr/>
    </dgm:pt>
    <dgm:pt modelId="{1267E9DE-9142-433B-893A-7ACF20865F30}" type="pres">
      <dgm:prSet presAssocID="{5C4D0431-CCF6-480F-B7AB-0E4B7FE2D1AA}" presName="parentLeftMargin" presStyleLbl="node1" presStyleIdx="1" presStyleCnt="3"/>
      <dgm:spPr/>
      <dgm:t>
        <a:bodyPr/>
        <a:lstStyle/>
        <a:p>
          <a:endParaRPr lang="zh-CN" altLang="en-US"/>
        </a:p>
      </dgm:t>
    </dgm:pt>
    <dgm:pt modelId="{39AA7A75-0507-4530-A2A8-43A0FB79707E}" type="pres">
      <dgm:prSet presAssocID="{5C4D0431-CCF6-480F-B7AB-0E4B7FE2D1AA}" presName="parentText" presStyleLbl="node1" presStyleIdx="2" presStyleCnt="3">
        <dgm:presLayoutVars>
          <dgm:chMax val="0"/>
          <dgm:bulletEnabled val="1"/>
        </dgm:presLayoutVars>
      </dgm:prSet>
      <dgm:spPr/>
      <dgm:t>
        <a:bodyPr/>
        <a:lstStyle/>
        <a:p>
          <a:endParaRPr lang="zh-CN" altLang="en-US"/>
        </a:p>
      </dgm:t>
    </dgm:pt>
    <dgm:pt modelId="{92389B67-8921-46CA-AADC-06B80567087E}" type="pres">
      <dgm:prSet presAssocID="{5C4D0431-CCF6-480F-B7AB-0E4B7FE2D1AA}" presName="negativeSpace" presStyleCnt="0"/>
      <dgm:spPr/>
    </dgm:pt>
    <dgm:pt modelId="{1F48C82A-339F-44DB-A055-ADF84BCCB931}" type="pres">
      <dgm:prSet presAssocID="{5C4D0431-CCF6-480F-B7AB-0E4B7FE2D1AA}" presName="childText" presStyleLbl="conFgAcc1" presStyleIdx="2" presStyleCnt="3">
        <dgm:presLayoutVars>
          <dgm:bulletEnabled val="1"/>
        </dgm:presLayoutVars>
      </dgm:prSet>
      <dgm:spPr>
        <a:ln>
          <a:solidFill>
            <a:srgbClr val="7A3C3C"/>
          </a:solidFill>
        </a:ln>
      </dgm:spPr>
    </dgm:pt>
  </dgm:ptLst>
  <dgm:cxnLst>
    <dgm:cxn modelId="{9BA0F694-8F52-423C-A6B9-56DD8C66813A}" type="presOf" srcId="{18BB6908-9AAD-4AC1-8A04-100B3ACE91B7}" destId="{200CC1DF-80B9-435A-9952-74B75A059FA8}" srcOrd="1" destOrd="0" presId="urn:microsoft.com/office/officeart/2005/8/layout/list1"/>
    <dgm:cxn modelId="{89A0C2CD-1C05-4D0F-9E03-87488FA86E80}" type="presOf" srcId="{5C4D0431-CCF6-480F-B7AB-0E4B7FE2D1AA}" destId="{39AA7A75-0507-4530-A2A8-43A0FB79707E}" srcOrd="1" destOrd="0" presId="urn:microsoft.com/office/officeart/2005/8/layout/list1"/>
    <dgm:cxn modelId="{410CD52D-B1F6-48DE-990D-A12ACF894CD6}" srcId="{C9FA2CDB-FCC2-448D-8B4A-695662F87877}" destId="{5C4D0431-CCF6-480F-B7AB-0E4B7FE2D1AA}" srcOrd="2" destOrd="0" parTransId="{EDEAED85-C209-477B-8DA7-C5419E5A5C7D}" sibTransId="{5416D450-7520-4743-8C8D-5BFC55B34E99}"/>
    <dgm:cxn modelId="{5CFF51BB-D7E7-44B2-BCF9-C079081AF9B7}" type="presOf" srcId="{18BB6908-9AAD-4AC1-8A04-100B3ACE91B7}" destId="{1672D97E-C97C-4FCE-9F58-15CC79E74F42}" srcOrd="0" destOrd="0" presId="urn:microsoft.com/office/officeart/2005/8/layout/list1"/>
    <dgm:cxn modelId="{490387A3-C160-4E0C-B84C-0D44A6A32090}" type="presOf" srcId="{19E08E8C-9871-48DF-B5D2-C7B5ECC104D4}" destId="{F302CABC-F72D-453F-9001-9A3775C7D45C}" srcOrd="0" destOrd="0" presId="urn:microsoft.com/office/officeart/2005/8/layout/list1"/>
    <dgm:cxn modelId="{E6AAEF38-01C0-4D05-BFD6-4B6A4C91F113}" type="presOf" srcId="{C9FA2CDB-FCC2-448D-8B4A-695662F87877}" destId="{C5A04BAC-09D8-4EE3-AFBD-F128C3B29913}" srcOrd="0" destOrd="0" presId="urn:microsoft.com/office/officeart/2005/8/layout/list1"/>
    <dgm:cxn modelId="{76EBBC31-12BA-461E-8E89-B0531D9F724A}" type="presOf" srcId="{5C4D0431-CCF6-480F-B7AB-0E4B7FE2D1AA}" destId="{1267E9DE-9142-433B-893A-7ACF20865F30}" srcOrd="0" destOrd="0" presId="urn:microsoft.com/office/officeart/2005/8/layout/list1"/>
    <dgm:cxn modelId="{45ED6FEC-A305-4D32-85A9-D94614C481E8}" type="presOf" srcId="{19E08E8C-9871-48DF-B5D2-C7B5ECC104D4}" destId="{1E97C67B-E35A-4042-B1DC-BF7F4B47F009}" srcOrd="1" destOrd="0" presId="urn:microsoft.com/office/officeart/2005/8/layout/list1"/>
    <dgm:cxn modelId="{65E6DEE7-60CB-4CF2-A94D-17D64FFFF64F}" srcId="{C9FA2CDB-FCC2-448D-8B4A-695662F87877}" destId="{19E08E8C-9871-48DF-B5D2-C7B5ECC104D4}" srcOrd="1" destOrd="0" parTransId="{8B47E9F3-1151-4E02-A5A4-A4297832B463}" sibTransId="{A2A03970-E26F-44AC-A568-6B9BC129C98D}"/>
    <dgm:cxn modelId="{F68E006B-E7DC-43E3-8526-C0695369140F}" srcId="{C9FA2CDB-FCC2-448D-8B4A-695662F87877}" destId="{18BB6908-9AAD-4AC1-8A04-100B3ACE91B7}" srcOrd="0" destOrd="0" parTransId="{8AB2D858-1A0B-4F76-9505-CF12C45B5320}" sibTransId="{E12EDBAD-F3D4-459E-8700-59E4C3036E88}"/>
    <dgm:cxn modelId="{BF141F7C-FCED-495D-A4F2-F8A17289C7BA}" type="presParOf" srcId="{C5A04BAC-09D8-4EE3-AFBD-F128C3B29913}" destId="{00A42685-3081-4FEC-91E4-783FFA72FEBB}" srcOrd="0" destOrd="0" presId="urn:microsoft.com/office/officeart/2005/8/layout/list1"/>
    <dgm:cxn modelId="{F497CE48-2D31-40F5-B98E-ED1D097F414A}" type="presParOf" srcId="{00A42685-3081-4FEC-91E4-783FFA72FEBB}" destId="{1672D97E-C97C-4FCE-9F58-15CC79E74F42}" srcOrd="0" destOrd="0" presId="urn:microsoft.com/office/officeart/2005/8/layout/list1"/>
    <dgm:cxn modelId="{4A71B25B-2689-4D1B-886A-E631C4133753}" type="presParOf" srcId="{00A42685-3081-4FEC-91E4-783FFA72FEBB}" destId="{200CC1DF-80B9-435A-9952-74B75A059FA8}" srcOrd="1" destOrd="0" presId="urn:microsoft.com/office/officeart/2005/8/layout/list1"/>
    <dgm:cxn modelId="{4C929CCA-D196-4163-B6B9-DEE4D065B1A6}" type="presParOf" srcId="{C5A04BAC-09D8-4EE3-AFBD-F128C3B29913}" destId="{D17820A3-0B29-4AED-A3E4-5736E05F9418}" srcOrd="1" destOrd="0" presId="urn:microsoft.com/office/officeart/2005/8/layout/list1"/>
    <dgm:cxn modelId="{F3B37585-FC9F-473F-9E32-C70544C94657}" type="presParOf" srcId="{C5A04BAC-09D8-4EE3-AFBD-F128C3B29913}" destId="{CE0F1296-18FE-4BBB-AF01-8D33818148B6}" srcOrd="2" destOrd="0" presId="urn:microsoft.com/office/officeart/2005/8/layout/list1"/>
    <dgm:cxn modelId="{9C0C6067-B3FC-4CE4-A494-C7A6CD0B6A59}" type="presParOf" srcId="{C5A04BAC-09D8-4EE3-AFBD-F128C3B29913}" destId="{3DFBFBD9-4B23-44D2-8DEE-E8D5211D89DD}" srcOrd="3" destOrd="0" presId="urn:microsoft.com/office/officeart/2005/8/layout/list1"/>
    <dgm:cxn modelId="{C1097037-2300-4C28-BC5F-ECC1936ED7BE}" type="presParOf" srcId="{C5A04BAC-09D8-4EE3-AFBD-F128C3B29913}" destId="{ABED5E33-5A2C-4BA0-BC70-99C92C4038DE}" srcOrd="4" destOrd="0" presId="urn:microsoft.com/office/officeart/2005/8/layout/list1"/>
    <dgm:cxn modelId="{7072CED5-C58B-4287-BF8F-1782E2D94015}" type="presParOf" srcId="{ABED5E33-5A2C-4BA0-BC70-99C92C4038DE}" destId="{F302CABC-F72D-453F-9001-9A3775C7D45C}" srcOrd="0" destOrd="0" presId="urn:microsoft.com/office/officeart/2005/8/layout/list1"/>
    <dgm:cxn modelId="{84213491-5464-41D0-8CDD-1BBA26201B33}" type="presParOf" srcId="{ABED5E33-5A2C-4BA0-BC70-99C92C4038DE}" destId="{1E97C67B-E35A-4042-B1DC-BF7F4B47F009}" srcOrd="1" destOrd="0" presId="urn:microsoft.com/office/officeart/2005/8/layout/list1"/>
    <dgm:cxn modelId="{251BFA18-04E5-4F1A-9A20-CF714283D485}" type="presParOf" srcId="{C5A04BAC-09D8-4EE3-AFBD-F128C3B29913}" destId="{9849F84F-0C91-4AED-B0B3-BFB76B33987E}" srcOrd="5" destOrd="0" presId="urn:microsoft.com/office/officeart/2005/8/layout/list1"/>
    <dgm:cxn modelId="{A4C59BB5-BE90-4F36-9A35-C833A6571EDD}" type="presParOf" srcId="{C5A04BAC-09D8-4EE3-AFBD-F128C3B29913}" destId="{A23696DD-1A36-4F01-AAFE-C1DF41441C7A}" srcOrd="6" destOrd="0" presId="urn:microsoft.com/office/officeart/2005/8/layout/list1"/>
    <dgm:cxn modelId="{274C4919-43E3-4631-8A9A-4B6419670D7C}" type="presParOf" srcId="{C5A04BAC-09D8-4EE3-AFBD-F128C3B29913}" destId="{79D49E0A-8151-40E8-A738-569BA3B76454}" srcOrd="7" destOrd="0" presId="urn:microsoft.com/office/officeart/2005/8/layout/list1"/>
    <dgm:cxn modelId="{42D888FA-2495-4058-9C43-7C781417AADD}" type="presParOf" srcId="{C5A04BAC-09D8-4EE3-AFBD-F128C3B29913}" destId="{830EACA3-E229-4D40-B1CA-8FB1B50A7867}" srcOrd="8" destOrd="0" presId="urn:microsoft.com/office/officeart/2005/8/layout/list1"/>
    <dgm:cxn modelId="{5C54BCCF-0C6C-4EC3-BA88-F23A656842F2}" type="presParOf" srcId="{830EACA3-E229-4D40-B1CA-8FB1B50A7867}" destId="{1267E9DE-9142-433B-893A-7ACF20865F30}" srcOrd="0" destOrd="0" presId="urn:microsoft.com/office/officeart/2005/8/layout/list1"/>
    <dgm:cxn modelId="{B9D53EBF-3143-4E0F-9985-BE355E505AEC}" type="presParOf" srcId="{830EACA3-E229-4D40-B1CA-8FB1B50A7867}" destId="{39AA7A75-0507-4530-A2A8-43A0FB79707E}" srcOrd="1" destOrd="0" presId="urn:microsoft.com/office/officeart/2005/8/layout/list1"/>
    <dgm:cxn modelId="{75CD2EA0-6A0D-4093-8D7E-210977F4FEE6}" type="presParOf" srcId="{C5A04BAC-09D8-4EE3-AFBD-F128C3B29913}" destId="{92389B67-8921-46CA-AADC-06B80567087E}" srcOrd="9" destOrd="0" presId="urn:microsoft.com/office/officeart/2005/8/layout/list1"/>
    <dgm:cxn modelId="{2ED9BA72-3664-4332-82F6-334E42B2A2B2}" type="presParOf" srcId="{C5A04BAC-09D8-4EE3-AFBD-F128C3B29913}" destId="{1F48C82A-339F-44DB-A055-ADF84BCCB931}"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C95BFE-66F9-45AF-B623-98E507CA7C1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7A17F1F0-A458-4F18-AE3C-C766D7740130}">
      <dgm:prSet phldrT="[文本]"/>
      <dgm:spPr>
        <a:solidFill>
          <a:schemeClr val="accent2">
            <a:lumMod val="75000"/>
          </a:schemeClr>
        </a:solidFill>
      </dgm:spPr>
      <dgm:t>
        <a:bodyPr/>
        <a:lstStyle/>
        <a:p>
          <a:r>
            <a:rPr lang="zh-CN" altLang="en-US" b="1" dirty="0" smtClean="0">
              <a:solidFill>
                <a:schemeClr val="accent2">
                  <a:lumMod val="60000"/>
                  <a:lumOff val="40000"/>
                </a:schemeClr>
              </a:solidFill>
            </a:rPr>
            <a:t>三点认识</a:t>
          </a:r>
          <a:endParaRPr lang="zh-CN" altLang="en-US" b="1" dirty="0">
            <a:solidFill>
              <a:schemeClr val="accent2">
                <a:lumMod val="60000"/>
                <a:lumOff val="40000"/>
              </a:schemeClr>
            </a:solidFill>
          </a:endParaRPr>
        </a:p>
      </dgm:t>
    </dgm:pt>
    <dgm:pt modelId="{EA4C611A-61AE-40A9-BF34-E35906085D91}" type="parTrans" cxnId="{0CD6D69C-C5DD-4FE1-B28C-885E6CA411FF}">
      <dgm:prSet/>
      <dgm:spPr/>
      <dgm:t>
        <a:bodyPr/>
        <a:lstStyle/>
        <a:p>
          <a:endParaRPr lang="zh-CN" altLang="en-US"/>
        </a:p>
      </dgm:t>
    </dgm:pt>
    <dgm:pt modelId="{6B98EF31-0A28-4696-8FFB-2DF85F700139}" type="sibTrans" cxnId="{0CD6D69C-C5DD-4FE1-B28C-885E6CA411FF}">
      <dgm:prSet/>
      <dgm:spPr/>
      <dgm:t>
        <a:bodyPr/>
        <a:lstStyle/>
        <a:p>
          <a:endParaRPr lang="zh-CN" altLang="en-US"/>
        </a:p>
      </dgm:t>
    </dgm:pt>
    <dgm:pt modelId="{51359106-2EFD-4775-AB8D-8AC5CFB5ABA0}">
      <dgm:prSet phldrT="[文本]" custT="1"/>
      <dgm:spPr>
        <a:solidFill>
          <a:schemeClr val="accent6">
            <a:lumMod val="75000"/>
          </a:schemeClr>
        </a:solidFill>
      </dgm:spPr>
      <dgm:t>
        <a:bodyPr/>
        <a:lstStyle/>
        <a:p>
          <a:pPr algn="l"/>
          <a:r>
            <a:rPr lang="zh-CN" altLang="en-US" sz="1600" dirty="0" smtClean="0"/>
            <a:t>生产和消费功能用“供应者”和“账户”两个机构账户表示，政府作为一类机构被引入到矩阵中，“国外”形成矩阵的一个账户</a:t>
          </a:r>
          <a:endParaRPr lang="zh-CN" altLang="en-US" sz="1600" dirty="0"/>
        </a:p>
      </dgm:t>
    </dgm:pt>
    <dgm:pt modelId="{FC951CE9-DC34-4B7F-A358-F03D0EB0F56B}" type="parTrans" cxnId="{B78D1C00-1221-4A01-88F3-9BD778EFFD41}">
      <dgm:prSet/>
      <dgm:spPr/>
      <dgm:t>
        <a:bodyPr/>
        <a:lstStyle/>
        <a:p>
          <a:endParaRPr lang="zh-CN" altLang="en-US"/>
        </a:p>
      </dgm:t>
    </dgm:pt>
    <dgm:pt modelId="{1737FE7C-C0A9-4E9F-BA5C-B5D5B89F1BD9}" type="sibTrans" cxnId="{B78D1C00-1221-4A01-88F3-9BD778EFFD41}">
      <dgm:prSet/>
      <dgm:spPr/>
      <dgm:t>
        <a:bodyPr/>
        <a:lstStyle/>
        <a:p>
          <a:endParaRPr lang="zh-CN" altLang="en-US"/>
        </a:p>
      </dgm:t>
    </dgm:pt>
    <dgm:pt modelId="{0BA484D7-2D82-4723-9223-24AF3E7733A6}">
      <dgm:prSet phldrT="[文本]" custT="1"/>
      <dgm:spPr>
        <a:solidFill>
          <a:schemeClr val="accent6">
            <a:lumMod val="75000"/>
          </a:schemeClr>
        </a:solidFill>
      </dgm:spPr>
      <dgm:t>
        <a:bodyPr/>
        <a:lstStyle/>
        <a:p>
          <a:pPr algn="l"/>
          <a:r>
            <a:rPr lang="zh-CN" altLang="en-US" sz="1600" dirty="0" smtClean="0"/>
            <a:t>三项重要的宏观平衡关系得以体现：政府收支平衡、投资储蓄平衡和贸易平衡</a:t>
          </a:r>
          <a:endParaRPr lang="zh-CN" altLang="en-US" sz="1600" dirty="0"/>
        </a:p>
      </dgm:t>
    </dgm:pt>
    <dgm:pt modelId="{B5063E06-B072-47B1-A1EC-B039C09D95AF}" type="parTrans" cxnId="{ABCB2E88-66B4-47EF-B1D8-70CE619C6DA3}">
      <dgm:prSet/>
      <dgm:spPr/>
      <dgm:t>
        <a:bodyPr/>
        <a:lstStyle/>
        <a:p>
          <a:endParaRPr lang="zh-CN" altLang="en-US"/>
        </a:p>
      </dgm:t>
    </dgm:pt>
    <dgm:pt modelId="{88214813-CA1E-4844-9581-020D8BC430AF}" type="sibTrans" cxnId="{ABCB2E88-66B4-47EF-B1D8-70CE619C6DA3}">
      <dgm:prSet/>
      <dgm:spPr/>
      <dgm:t>
        <a:bodyPr/>
        <a:lstStyle/>
        <a:p>
          <a:endParaRPr lang="zh-CN" altLang="en-US"/>
        </a:p>
      </dgm:t>
    </dgm:pt>
    <dgm:pt modelId="{22E6BF41-8FBB-4C2E-A059-AE064FD2A021}">
      <dgm:prSet phldrT="[文本]" custT="1"/>
      <dgm:spPr>
        <a:solidFill>
          <a:schemeClr val="accent6">
            <a:lumMod val="75000"/>
          </a:schemeClr>
        </a:solidFill>
      </dgm:spPr>
      <dgm:t>
        <a:bodyPr/>
        <a:lstStyle/>
        <a:p>
          <a:pPr algn="l"/>
          <a:r>
            <a:rPr lang="zh-CN" altLang="en-US" sz="1600" dirty="0" smtClean="0"/>
            <a:t>为了描述生产活动过程，实际应用的</a:t>
          </a:r>
          <a:r>
            <a:rPr lang="en-US" altLang="zh-CN" sz="1600" dirty="0" smtClean="0"/>
            <a:t>SAM</a:t>
          </a:r>
          <a:r>
            <a:rPr lang="zh-CN" altLang="en-US" sz="1600" dirty="0" smtClean="0"/>
            <a:t>要比表</a:t>
          </a:r>
          <a:r>
            <a:rPr lang="en-US" altLang="zh-CN" sz="1600" dirty="0" smtClean="0"/>
            <a:t>8-29</a:t>
          </a:r>
          <a:r>
            <a:rPr lang="zh-CN" altLang="en-US" sz="1600" dirty="0" smtClean="0"/>
            <a:t>更为详细</a:t>
          </a:r>
          <a:endParaRPr lang="zh-CN" altLang="en-US" sz="1600" dirty="0"/>
        </a:p>
      </dgm:t>
    </dgm:pt>
    <dgm:pt modelId="{E5A83240-2BFA-451A-9B1C-D9121E5E6CAC}" type="parTrans" cxnId="{24A289EB-8AC7-48D5-A5DA-46BB3EF2E6C1}">
      <dgm:prSet/>
      <dgm:spPr/>
      <dgm:t>
        <a:bodyPr/>
        <a:lstStyle/>
        <a:p>
          <a:endParaRPr lang="zh-CN" altLang="en-US"/>
        </a:p>
      </dgm:t>
    </dgm:pt>
    <dgm:pt modelId="{9B880C8B-295F-4866-B7E3-A61A914A84B5}" type="sibTrans" cxnId="{24A289EB-8AC7-48D5-A5DA-46BB3EF2E6C1}">
      <dgm:prSet/>
      <dgm:spPr/>
      <dgm:t>
        <a:bodyPr/>
        <a:lstStyle/>
        <a:p>
          <a:endParaRPr lang="zh-CN" altLang="en-US"/>
        </a:p>
      </dgm:t>
    </dgm:pt>
    <dgm:pt modelId="{F701FCF4-D055-488E-8BCD-32DDDB7B1949}" type="pres">
      <dgm:prSet presAssocID="{1FC95BFE-66F9-45AF-B623-98E507CA7C12}" presName="Name0" presStyleCnt="0">
        <dgm:presLayoutVars>
          <dgm:chPref val="1"/>
          <dgm:dir/>
          <dgm:animOne val="branch"/>
          <dgm:animLvl val="lvl"/>
          <dgm:resizeHandles val="exact"/>
        </dgm:presLayoutVars>
      </dgm:prSet>
      <dgm:spPr/>
      <dgm:t>
        <a:bodyPr/>
        <a:lstStyle/>
        <a:p>
          <a:endParaRPr lang="zh-CN" altLang="en-US"/>
        </a:p>
      </dgm:t>
    </dgm:pt>
    <dgm:pt modelId="{6660376B-A74F-450C-AF32-97BC3D0F4BC0}" type="pres">
      <dgm:prSet presAssocID="{7A17F1F0-A458-4F18-AE3C-C766D7740130}" presName="root1" presStyleCnt="0"/>
      <dgm:spPr/>
    </dgm:pt>
    <dgm:pt modelId="{B0D4DE02-DF4E-407F-BB81-6498968A3DC0}" type="pres">
      <dgm:prSet presAssocID="{7A17F1F0-A458-4F18-AE3C-C766D7740130}" presName="LevelOneTextNode" presStyleLbl="node0" presStyleIdx="0" presStyleCnt="1">
        <dgm:presLayoutVars>
          <dgm:chPref val="3"/>
        </dgm:presLayoutVars>
      </dgm:prSet>
      <dgm:spPr/>
      <dgm:t>
        <a:bodyPr/>
        <a:lstStyle/>
        <a:p>
          <a:endParaRPr lang="zh-CN" altLang="en-US"/>
        </a:p>
      </dgm:t>
    </dgm:pt>
    <dgm:pt modelId="{6B00A5EE-AC05-4BA6-93A5-AA553BDBA54F}" type="pres">
      <dgm:prSet presAssocID="{7A17F1F0-A458-4F18-AE3C-C766D7740130}" presName="level2hierChild" presStyleCnt="0"/>
      <dgm:spPr/>
    </dgm:pt>
    <dgm:pt modelId="{8AD78A0C-12BE-4AC1-9938-B444E09B4AEF}" type="pres">
      <dgm:prSet presAssocID="{FC951CE9-DC34-4B7F-A358-F03D0EB0F56B}" presName="conn2-1" presStyleLbl="parChTrans1D2" presStyleIdx="0" presStyleCnt="3"/>
      <dgm:spPr/>
      <dgm:t>
        <a:bodyPr/>
        <a:lstStyle/>
        <a:p>
          <a:endParaRPr lang="zh-CN" altLang="en-US"/>
        </a:p>
      </dgm:t>
    </dgm:pt>
    <dgm:pt modelId="{01724C91-F7A0-4A9D-990D-A59849ABF910}" type="pres">
      <dgm:prSet presAssocID="{FC951CE9-DC34-4B7F-A358-F03D0EB0F56B}" presName="connTx" presStyleLbl="parChTrans1D2" presStyleIdx="0" presStyleCnt="3"/>
      <dgm:spPr/>
      <dgm:t>
        <a:bodyPr/>
        <a:lstStyle/>
        <a:p>
          <a:endParaRPr lang="zh-CN" altLang="en-US"/>
        </a:p>
      </dgm:t>
    </dgm:pt>
    <dgm:pt modelId="{E4CB2E81-8A73-4D30-AE1D-4DC680B3C4F4}" type="pres">
      <dgm:prSet presAssocID="{51359106-2EFD-4775-AB8D-8AC5CFB5ABA0}" presName="root2" presStyleCnt="0"/>
      <dgm:spPr/>
    </dgm:pt>
    <dgm:pt modelId="{801C1A0C-DD9C-4A73-A9C7-C111F460BA48}" type="pres">
      <dgm:prSet presAssocID="{51359106-2EFD-4775-AB8D-8AC5CFB5ABA0}" presName="LevelTwoTextNode" presStyleLbl="node2" presStyleIdx="0" presStyleCnt="3" custScaleX="123180" custScaleY="166579">
        <dgm:presLayoutVars>
          <dgm:chPref val="3"/>
        </dgm:presLayoutVars>
      </dgm:prSet>
      <dgm:spPr/>
      <dgm:t>
        <a:bodyPr/>
        <a:lstStyle/>
        <a:p>
          <a:endParaRPr lang="zh-CN" altLang="en-US"/>
        </a:p>
      </dgm:t>
    </dgm:pt>
    <dgm:pt modelId="{DB6F7D3A-434E-4122-A085-96CDEC502D7D}" type="pres">
      <dgm:prSet presAssocID="{51359106-2EFD-4775-AB8D-8AC5CFB5ABA0}" presName="level3hierChild" presStyleCnt="0"/>
      <dgm:spPr/>
    </dgm:pt>
    <dgm:pt modelId="{1C9D5A5A-2205-43D9-993E-2EF4E490C51A}" type="pres">
      <dgm:prSet presAssocID="{B5063E06-B072-47B1-A1EC-B039C09D95AF}" presName="conn2-1" presStyleLbl="parChTrans1D2" presStyleIdx="1" presStyleCnt="3"/>
      <dgm:spPr/>
      <dgm:t>
        <a:bodyPr/>
        <a:lstStyle/>
        <a:p>
          <a:endParaRPr lang="zh-CN" altLang="en-US"/>
        </a:p>
      </dgm:t>
    </dgm:pt>
    <dgm:pt modelId="{6594BBD8-80AE-4CD0-8C94-4BF70F3BAED7}" type="pres">
      <dgm:prSet presAssocID="{B5063E06-B072-47B1-A1EC-B039C09D95AF}" presName="connTx" presStyleLbl="parChTrans1D2" presStyleIdx="1" presStyleCnt="3"/>
      <dgm:spPr/>
      <dgm:t>
        <a:bodyPr/>
        <a:lstStyle/>
        <a:p>
          <a:endParaRPr lang="zh-CN" altLang="en-US"/>
        </a:p>
      </dgm:t>
    </dgm:pt>
    <dgm:pt modelId="{C8CE38C1-C4BA-4CA7-8783-239D0A6B5161}" type="pres">
      <dgm:prSet presAssocID="{0BA484D7-2D82-4723-9223-24AF3E7733A6}" presName="root2" presStyleCnt="0"/>
      <dgm:spPr/>
    </dgm:pt>
    <dgm:pt modelId="{0AAA44C4-0818-4104-8385-DD606D1305DF}" type="pres">
      <dgm:prSet presAssocID="{0BA484D7-2D82-4723-9223-24AF3E7733A6}" presName="LevelTwoTextNode" presStyleLbl="node2" presStyleIdx="1" presStyleCnt="3" custScaleX="124069">
        <dgm:presLayoutVars>
          <dgm:chPref val="3"/>
        </dgm:presLayoutVars>
      </dgm:prSet>
      <dgm:spPr/>
      <dgm:t>
        <a:bodyPr/>
        <a:lstStyle/>
        <a:p>
          <a:endParaRPr lang="zh-CN" altLang="en-US"/>
        </a:p>
      </dgm:t>
    </dgm:pt>
    <dgm:pt modelId="{DD2B6983-22A8-43CC-81C8-37C1917EA259}" type="pres">
      <dgm:prSet presAssocID="{0BA484D7-2D82-4723-9223-24AF3E7733A6}" presName="level3hierChild" presStyleCnt="0"/>
      <dgm:spPr/>
    </dgm:pt>
    <dgm:pt modelId="{8E0EE552-D6C4-4E37-A882-26E88C8647DB}" type="pres">
      <dgm:prSet presAssocID="{E5A83240-2BFA-451A-9B1C-D9121E5E6CAC}" presName="conn2-1" presStyleLbl="parChTrans1D2" presStyleIdx="2" presStyleCnt="3"/>
      <dgm:spPr/>
      <dgm:t>
        <a:bodyPr/>
        <a:lstStyle/>
        <a:p>
          <a:endParaRPr lang="zh-CN" altLang="en-US"/>
        </a:p>
      </dgm:t>
    </dgm:pt>
    <dgm:pt modelId="{883BE71C-F762-45EC-A6E1-1C064A51E6D6}" type="pres">
      <dgm:prSet presAssocID="{E5A83240-2BFA-451A-9B1C-D9121E5E6CAC}" presName="connTx" presStyleLbl="parChTrans1D2" presStyleIdx="2" presStyleCnt="3"/>
      <dgm:spPr/>
      <dgm:t>
        <a:bodyPr/>
        <a:lstStyle/>
        <a:p>
          <a:endParaRPr lang="zh-CN" altLang="en-US"/>
        </a:p>
      </dgm:t>
    </dgm:pt>
    <dgm:pt modelId="{CBCCD4B0-21F1-40AF-8F84-4EBD20D6F358}" type="pres">
      <dgm:prSet presAssocID="{22E6BF41-8FBB-4C2E-A059-AE064FD2A021}" presName="root2" presStyleCnt="0"/>
      <dgm:spPr/>
    </dgm:pt>
    <dgm:pt modelId="{140F8815-8DB9-4D18-9245-FCB7D71507B3}" type="pres">
      <dgm:prSet presAssocID="{22E6BF41-8FBB-4C2E-A059-AE064FD2A021}" presName="LevelTwoTextNode" presStyleLbl="node2" presStyleIdx="2" presStyleCnt="3" custScaleX="125847">
        <dgm:presLayoutVars>
          <dgm:chPref val="3"/>
        </dgm:presLayoutVars>
      </dgm:prSet>
      <dgm:spPr/>
      <dgm:t>
        <a:bodyPr/>
        <a:lstStyle/>
        <a:p>
          <a:endParaRPr lang="zh-CN" altLang="en-US"/>
        </a:p>
      </dgm:t>
    </dgm:pt>
    <dgm:pt modelId="{B19E868E-76D5-46D1-BC5E-31E2F1628FF7}" type="pres">
      <dgm:prSet presAssocID="{22E6BF41-8FBB-4C2E-A059-AE064FD2A021}" presName="level3hierChild" presStyleCnt="0"/>
      <dgm:spPr/>
    </dgm:pt>
  </dgm:ptLst>
  <dgm:cxnLst>
    <dgm:cxn modelId="{ABCB2E88-66B4-47EF-B1D8-70CE619C6DA3}" srcId="{7A17F1F0-A458-4F18-AE3C-C766D7740130}" destId="{0BA484D7-2D82-4723-9223-24AF3E7733A6}" srcOrd="1" destOrd="0" parTransId="{B5063E06-B072-47B1-A1EC-B039C09D95AF}" sibTransId="{88214813-CA1E-4844-9581-020D8BC430AF}"/>
    <dgm:cxn modelId="{415BDFB1-A7AD-47A0-90DD-4DFBFB7A2D81}" type="presOf" srcId="{22E6BF41-8FBB-4C2E-A059-AE064FD2A021}" destId="{140F8815-8DB9-4D18-9245-FCB7D71507B3}" srcOrd="0" destOrd="0" presId="urn:microsoft.com/office/officeart/2008/layout/HorizontalMultiLevelHierarchy"/>
    <dgm:cxn modelId="{889ED2F2-9EF7-4D21-9578-0C74928AB821}" type="presOf" srcId="{E5A83240-2BFA-451A-9B1C-D9121E5E6CAC}" destId="{883BE71C-F762-45EC-A6E1-1C064A51E6D6}" srcOrd="1" destOrd="0" presId="urn:microsoft.com/office/officeart/2008/layout/HorizontalMultiLevelHierarchy"/>
    <dgm:cxn modelId="{EFC6935C-E2D2-44CA-ACAB-CBD822D80A7C}" type="presOf" srcId="{FC951CE9-DC34-4B7F-A358-F03D0EB0F56B}" destId="{01724C91-F7A0-4A9D-990D-A59849ABF910}" srcOrd="1" destOrd="0" presId="urn:microsoft.com/office/officeart/2008/layout/HorizontalMultiLevelHierarchy"/>
    <dgm:cxn modelId="{0CD6D69C-C5DD-4FE1-B28C-885E6CA411FF}" srcId="{1FC95BFE-66F9-45AF-B623-98E507CA7C12}" destId="{7A17F1F0-A458-4F18-AE3C-C766D7740130}" srcOrd="0" destOrd="0" parTransId="{EA4C611A-61AE-40A9-BF34-E35906085D91}" sibTransId="{6B98EF31-0A28-4696-8FFB-2DF85F700139}"/>
    <dgm:cxn modelId="{24A289EB-8AC7-48D5-A5DA-46BB3EF2E6C1}" srcId="{7A17F1F0-A458-4F18-AE3C-C766D7740130}" destId="{22E6BF41-8FBB-4C2E-A059-AE064FD2A021}" srcOrd="2" destOrd="0" parTransId="{E5A83240-2BFA-451A-9B1C-D9121E5E6CAC}" sibTransId="{9B880C8B-295F-4866-B7E3-A61A914A84B5}"/>
    <dgm:cxn modelId="{EC0567F8-F0DC-4413-85B3-87F4642C84A6}" type="presOf" srcId="{E5A83240-2BFA-451A-9B1C-D9121E5E6CAC}" destId="{8E0EE552-D6C4-4E37-A882-26E88C8647DB}" srcOrd="0" destOrd="0" presId="urn:microsoft.com/office/officeart/2008/layout/HorizontalMultiLevelHierarchy"/>
    <dgm:cxn modelId="{04F408D6-9F16-4D83-A407-25C8C9335B79}" type="presOf" srcId="{7A17F1F0-A458-4F18-AE3C-C766D7740130}" destId="{B0D4DE02-DF4E-407F-BB81-6498968A3DC0}" srcOrd="0" destOrd="0" presId="urn:microsoft.com/office/officeart/2008/layout/HorizontalMultiLevelHierarchy"/>
    <dgm:cxn modelId="{90525EDB-406E-4939-91DD-A20151AFC3C3}" type="presOf" srcId="{B5063E06-B072-47B1-A1EC-B039C09D95AF}" destId="{1C9D5A5A-2205-43D9-993E-2EF4E490C51A}" srcOrd="0" destOrd="0" presId="urn:microsoft.com/office/officeart/2008/layout/HorizontalMultiLevelHierarchy"/>
    <dgm:cxn modelId="{1F1FDFFB-9BA3-44DA-9FD5-9CF958DC5074}" type="presOf" srcId="{FC951CE9-DC34-4B7F-A358-F03D0EB0F56B}" destId="{8AD78A0C-12BE-4AC1-9938-B444E09B4AEF}" srcOrd="0" destOrd="0" presId="urn:microsoft.com/office/officeart/2008/layout/HorizontalMultiLevelHierarchy"/>
    <dgm:cxn modelId="{49E0A502-8D8B-41DF-96ED-1449FBE1EC40}" type="presOf" srcId="{B5063E06-B072-47B1-A1EC-B039C09D95AF}" destId="{6594BBD8-80AE-4CD0-8C94-4BF70F3BAED7}" srcOrd="1" destOrd="0" presId="urn:microsoft.com/office/officeart/2008/layout/HorizontalMultiLevelHierarchy"/>
    <dgm:cxn modelId="{EF3656AF-9DAB-409F-81A0-770D36F5D3C0}" type="presOf" srcId="{1FC95BFE-66F9-45AF-B623-98E507CA7C12}" destId="{F701FCF4-D055-488E-8BCD-32DDDB7B1949}" srcOrd="0" destOrd="0" presId="urn:microsoft.com/office/officeart/2008/layout/HorizontalMultiLevelHierarchy"/>
    <dgm:cxn modelId="{B78D1C00-1221-4A01-88F3-9BD778EFFD41}" srcId="{7A17F1F0-A458-4F18-AE3C-C766D7740130}" destId="{51359106-2EFD-4775-AB8D-8AC5CFB5ABA0}" srcOrd="0" destOrd="0" parTransId="{FC951CE9-DC34-4B7F-A358-F03D0EB0F56B}" sibTransId="{1737FE7C-C0A9-4E9F-BA5C-B5D5B89F1BD9}"/>
    <dgm:cxn modelId="{2A53435C-5611-47D1-B22F-D78ED1236E25}" type="presOf" srcId="{0BA484D7-2D82-4723-9223-24AF3E7733A6}" destId="{0AAA44C4-0818-4104-8385-DD606D1305DF}" srcOrd="0" destOrd="0" presId="urn:microsoft.com/office/officeart/2008/layout/HorizontalMultiLevelHierarchy"/>
    <dgm:cxn modelId="{1C2A729A-5CD3-4AB0-AF9E-B625CEE3C031}" type="presOf" srcId="{51359106-2EFD-4775-AB8D-8AC5CFB5ABA0}" destId="{801C1A0C-DD9C-4A73-A9C7-C111F460BA48}" srcOrd="0" destOrd="0" presId="urn:microsoft.com/office/officeart/2008/layout/HorizontalMultiLevelHierarchy"/>
    <dgm:cxn modelId="{364760B5-E8AB-417D-9F44-AC42BEC0A06B}" type="presParOf" srcId="{F701FCF4-D055-488E-8BCD-32DDDB7B1949}" destId="{6660376B-A74F-450C-AF32-97BC3D0F4BC0}" srcOrd="0" destOrd="0" presId="urn:microsoft.com/office/officeart/2008/layout/HorizontalMultiLevelHierarchy"/>
    <dgm:cxn modelId="{AAFB1BFC-EFB6-4936-83A2-A7EEC34BD7E4}" type="presParOf" srcId="{6660376B-A74F-450C-AF32-97BC3D0F4BC0}" destId="{B0D4DE02-DF4E-407F-BB81-6498968A3DC0}" srcOrd="0" destOrd="0" presId="urn:microsoft.com/office/officeart/2008/layout/HorizontalMultiLevelHierarchy"/>
    <dgm:cxn modelId="{3A80E54E-1A20-4AA9-9094-ABD2A74FDF40}" type="presParOf" srcId="{6660376B-A74F-450C-AF32-97BC3D0F4BC0}" destId="{6B00A5EE-AC05-4BA6-93A5-AA553BDBA54F}" srcOrd="1" destOrd="0" presId="urn:microsoft.com/office/officeart/2008/layout/HorizontalMultiLevelHierarchy"/>
    <dgm:cxn modelId="{DFD24FF3-462F-4F3E-9774-88365CB51B87}" type="presParOf" srcId="{6B00A5EE-AC05-4BA6-93A5-AA553BDBA54F}" destId="{8AD78A0C-12BE-4AC1-9938-B444E09B4AEF}" srcOrd="0" destOrd="0" presId="urn:microsoft.com/office/officeart/2008/layout/HorizontalMultiLevelHierarchy"/>
    <dgm:cxn modelId="{ECA72BFC-C9CC-4E7C-856E-7313C4E6D96E}" type="presParOf" srcId="{8AD78A0C-12BE-4AC1-9938-B444E09B4AEF}" destId="{01724C91-F7A0-4A9D-990D-A59849ABF910}" srcOrd="0" destOrd="0" presId="urn:microsoft.com/office/officeart/2008/layout/HorizontalMultiLevelHierarchy"/>
    <dgm:cxn modelId="{00035FC5-C018-4E10-88FF-AE13D1C84CFC}" type="presParOf" srcId="{6B00A5EE-AC05-4BA6-93A5-AA553BDBA54F}" destId="{E4CB2E81-8A73-4D30-AE1D-4DC680B3C4F4}" srcOrd="1" destOrd="0" presId="urn:microsoft.com/office/officeart/2008/layout/HorizontalMultiLevelHierarchy"/>
    <dgm:cxn modelId="{814CA6D7-2BF9-4CB6-B3FF-20E458F459B0}" type="presParOf" srcId="{E4CB2E81-8A73-4D30-AE1D-4DC680B3C4F4}" destId="{801C1A0C-DD9C-4A73-A9C7-C111F460BA48}" srcOrd="0" destOrd="0" presId="urn:microsoft.com/office/officeart/2008/layout/HorizontalMultiLevelHierarchy"/>
    <dgm:cxn modelId="{AD3D4E02-A776-4F69-B2F9-7FF8F2D36289}" type="presParOf" srcId="{E4CB2E81-8A73-4D30-AE1D-4DC680B3C4F4}" destId="{DB6F7D3A-434E-4122-A085-96CDEC502D7D}" srcOrd="1" destOrd="0" presId="urn:microsoft.com/office/officeart/2008/layout/HorizontalMultiLevelHierarchy"/>
    <dgm:cxn modelId="{E70BAF8D-EE95-41EC-9F82-5D94544B54C3}" type="presParOf" srcId="{6B00A5EE-AC05-4BA6-93A5-AA553BDBA54F}" destId="{1C9D5A5A-2205-43D9-993E-2EF4E490C51A}" srcOrd="2" destOrd="0" presId="urn:microsoft.com/office/officeart/2008/layout/HorizontalMultiLevelHierarchy"/>
    <dgm:cxn modelId="{82AD67EC-2502-423E-8802-64C42CF981BF}" type="presParOf" srcId="{1C9D5A5A-2205-43D9-993E-2EF4E490C51A}" destId="{6594BBD8-80AE-4CD0-8C94-4BF70F3BAED7}" srcOrd="0" destOrd="0" presId="urn:microsoft.com/office/officeart/2008/layout/HorizontalMultiLevelHierarchy"/>
    <dgm:cxn modelId="{83C7CE0D-E48D-4C52-AF52-538536F4B0FD}" type="presParOf" srcId="{6B00A5EE-AC05-4BA6-93A5-AA553BDBA54F}" destId="{C8CE38C1-C4BA-4CA7-8783-239D0A6B5161}" srcOrd="3" destOrd="0" presId="urn:microsoft.com/office/officeart/2008/layout/HorizontalMultiLevelHierarchy"/>
    <dgm:cxn modelId="{9E79C8FD-40C0-4725-B981-C1C8DBACA155}" type="presParOf" srcId="{C8CE38C1-C4BA-4CA7-8783-239D0A6B5161}" destId="{0AAA44C4-0818-4104-8385-DD606D1305DF}" srcOrd="0" destOrd="0" presId="urn:microsoft.com/office/officeart/2008/layout/HorizontalMultiLevelHierarchy"/>
    <dgm:cxn modelId="{B8ED3043-D9F9-4BF9-9891-B27948C92E1C}" type="presParOf" srcId="{C8CE38C1-C4BA-4CA7-8783-239D0A6B5161}" destId="{DD2B6983-22A8-43CC-81C8-37C1917EA259}" srcOrd="1" destOrd="0" presId="urn:microsoft.com/office/officeart/2008/layout/HorizontalMultiLevelHierarchy"/>
    <dgm:cxn modelId="{D296CAF5-2FC4-4B4E-A198-E397A8C659D4}" type="presParOf" srcId="{6B00A5EE-AC05-4BA6-93A5-AA553BDBA54F}" destId="{8E0EE552-D6C4-4E37-A882-26E88C8647DB}" srcOrd="4" destOrd="0" presId="urn:microsoft.com/office/officeart/2008/layout/HorizontalMultiLevelHierarchy"/>
    <dgm:cxn modelId="{8B6ABEED-4C94-40F8-8551-38F148B85D1C}" type="presParOf" srcId="{8E0EE552-D6C4-4E37-A882-26E88C8647DB}" destId="{883BE71C-F762-45EC-A6E1-1C064A51E6D6}" srcOrd="0" destOrd="0" presId="urn:microsoft.com/office/officeart/2008/layout/HorizontalMultiLevelHierarchy"/>
    <dgm:cxn modelId="{AD86CC66-4973-4416-A61D-932F1CC7D7E1}" type="presParOf" srcId="{6B00A5EE-AC05-4BA6-93A5-AA553BDBA54F}" destId="{CBCCD4B0-21F1-40AF-8F84-4EBD20D6F358}" srcOrd="5" destOrd="0" presId="urn:microsoft.com/office/officeart/2008/layout/HorizontalMultiLevelHierarchy"/>
    <dgm:cxn modelId="{FCE3F945-B148-489C-94E3-7037A507684B}" type="presParOf" srcId="{CBCCD4B0-21F1-40AF-8F84-4EBD20D6F358}" destId="{140F8815-8DB9-4D18-9245-FCB7D71507B3}" srcOrd="0" destOrd="0" presId="urn:microsoft.com/office/officeart/2008/layout/HorizontalMultiLevelHierarchy"/>
    <dgm:cxn modelId="{A881AC5D-9572-482C-9329-322F261F9E75}" type="presParOf" srcId="{CBCCD4B0-21F1-40AF-8F84-4EBD20D6F358}" destId="{B19E868E-76D5-46D1-BC5E-31E2F1628FF7}"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61B9D1-7ED8-47BF-ADD5-555B41388F23}"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zh-CN" altLang="en-US"/>
        </a:p>
      </dgm:t>
    </dgm:pt>
    <dgm:pt modelId="{57836230-A1E2-47B9-ABE9-7D0A548B1721}">
      <dgm:prSet phldrT="[文本]"/>
      <dgm:spPr>
        <a:solidFill>
          <a:schemeClr val="accent6"/>
        </a:solidFill>
      </dgm:spPr>
      <dgm:t>
        <a:bodyPr/>
        <a:lstStyle/>
        <a:p>
          <a:r>
            <a:rPr lang="zh-CN" altLang="en-US" b="1" dirty="0" smtClean="0">
              <a:solidFill>
                <a:srgbClr val="C00000"/>
              </a:solidFill>
            </a:rPr>
            <a:t>功能性特点</a:t>
          </a:r>
          <a:endParaRPr lang="zh-CN" altLang="en-US" b="1" dirty="0">
            <a:solidFill>
              <a:srgbClr val="C00000"/>
            </a:solidFill>
          </a:endParaRPr>
        </a:p>
      </dgm:t>
    </dgm:pt>
    <dgm:pt modelId="{1B53A480-3057-4BB7-B08F-55A0BF2457E8}" type="parTrans" cxnId="{1A8EAA04-A037-4C75-9172-28F1105CE3BC}">
      <dgm:prSet/>
      <dgm:spPr/>
      <dgm:t>
        <a:bodyPr/>
        <a:lstStyle/>
        <a:p>
          <a:endParaRPr lang="zh-CN" altLang="en-US"/>
        </a:p>
      </dgm:t>
    </dgm:pt>
    <dgm:pt modelId="{264C2249-D824-4CD2-B228-0B6D7FA459EE}" type="sibTrans" cxnId="{1A8EAA04-A037-4C75-9172-28F1105CE3BC}">
      <dgm:prSet/>
      <dgm:spPr/>
      <dgm:t>
        <a:bodyPr/>
        <a:lstStyle/>
        <a:p>
          <a:endParaRPr lang="zh-CN" altLang="en-US"/>
        </a:p>
      </dgm:t>
    </dgm:pt>
    <dgm:pt modelId="{72D8DFB0-2CC8-41DC-99FD-4F712AB036BC}">
      <dgm:prSet phldrT="[文本]" custT="1"/>
      <dgm:spPr>
        <a:solidFill>
          <a:schemeClr val="tx1"/>
        </a:solidFill>
      </dgm:spPr>
      <dgm:t>
        <a:bodyPr/>
        <a:lstStyle/>
        <a:p>
          <a:r>
            <a:rPr lang="zh-CN" altLang="en-US" sz="1600" dirty="0" smtClean="0"/>
            <a:t>反映了用于消费的国民收入的来源和方向</a:t>
          </a:r>
          <a:endParaRPr lang="zh-CN" altLang="en-US" sz="1600" dirty="0"/>
        </a:p>
      </dgm:t>
    </dgm:pt>
    <dgm:pt modelId="{0474DA8F-9AD7-4345-B088-39E482BADBF4}" type="parTrans" cxnId="{D6F93A95-28EA-4E69-BE6B-683704034B40}">
      <dgm:prSet/>
      <dgm:spPr/>
      <dgm:t>
        <a:bodyPr/>
        <a:lstStyle/>
        <a:p>
          <a:endParaRPr lang="zh-CN" altLang="en-US"/>
        </a:p>
      </dgm:t>
    </dgm:pt>
    <dgm:pt modelId="{D412E6D0-2882-4017-A1A1-D6322426C54F}" type="sibTrans" cxnId="{D6F93A95-28EA-4E69-BE6B-683704034B40}">
      <dgm:prSet/>
      <dgm:spPr/>
      <dgm:t>
        <a:bodyPr/>
        <a:lstStyle/>
        <a:p>
          <a:endParaRPr lang="zh-CN" altLang="en-US"/>
        </a:p>
      </dgm:t>
    </dgm:pt>
    <dgm:pt modelId="{67B4815E-E043-4DE1-9E14-014632768808}">
      <dgm:prSet phldrT="[文本]" custT="1"/>
      <dgm:spPr>
        <a:solidFill>
          <a:schemeClr val="accent5"/>
        </a:solidFill>
      </dgm:spPr>
      <dgm:t>
        <a:bodyPr/>
        <a:lstStyle/>
        <a:p>
          <a:r>
            <a:rPr lang="zh-CN" altLang="en-US" sz="1600" dirty="0" smtClean="0"/>
            <a:t>反映了积累的储蓄来源</a:t>
          </a:r>
          <a:endParaRPr lang="zh-CN" altLang="en-US" sz="1600" dirty="0"/>
        </a:p>
      </dgm:t>
    </dgm:pt>
    <dgm:pt modelId="{4A2DA4AE-CFA1-4E80-82F6-88E08C4B4CB9}" type="parTrans" cxnId="{E4A9C0F0-0E71-494F-AE33-F4431A596DBF}">
      <dgm:prSet/>
      <dgm:spPr/>
      <dgm:t>
        <a:bodyPr/>
        <a:lstStyle/>
        <a:p>
          <a:endParaRPr lang="zh-CN" altLang="en-US"/>
        </a:p>
      </dgm:t>
    </dgm:pt>
    <dgm:pt modelId="{9F5A5599-C538-4301-9328-C8B48D6DFFC3}" type="sibTrans" cxnId="{E4A9C0F0-0E71-494F-AE33-F4431A596DBF}">
      <dgm:prSet/>
      <dgm:spPr/>
      <dgm:t>
        <a:bodyPr/>
        <a:lstStyle/>
        <a:p>
          <a:endParaRPr lang="zh-CN" altLang="en-US"/>
        </a:p>
      </dgm:t>
    </dgm:pt>
    <dgm:pt modelId="{8E34082B-44CC-428B-B4A4-0645058EA1D2}">
      <dgm:prSet phldrT="[文本]" custT="1"/>
      <dgm:spPr>
        <a:solidFill>
          <a:srgbClr val="FF554B"/>
        </a:solidFill>
      </dgm:spPr>
      <dgm:t>
        <a:bodyPr/>
        <a:lstStyle/>
        <a:p>
          <a:r>
            <a:rPr lang="zh-CN" altLang="en-US" sz="1600" dirty="0" smtClean="0"/>
            <a:t>反映了住户和政府间的收入来源和去向</a:t>
          </a:r>
          <a:endParaRPr lang="zh-CN" altLang="en-US" sz="1600" dirty="0"/>
        </a:p>
      </dgm:t>
    </dgm:pt>
    <dgm:pt modelId="{530CD872-9068-4E75-BA02-2825735882B3}" type="parTrans" cxnId="{7D376A05-55F9-42A8-AEB1-8EEA42CA0978}">
      <dgm:prSet/>
      <dgm:spPr/>
      <dgm:t>
        <a:bodyPr/>
        <a:lstStyle/>
        <a:p>
          <a:endParaRPr lang="zh-CN" altLang="en-US"/>
        </a:p>
      </dgm:t>
    </dgm:pt>
    <dgm:pt modelId="{039566DA-1471-4C7B-992D-81F545ADA6E8}" type="sibTrans" cxnId="{7D376A05-55F9-42A8-AEB1-8EEA42CA0978}">
      <dgm:prSet/>
      <dgm:spPr/>
      <dgm:t>
        <a:bodyPr/>
        <a:lstStyle/>
        <a:p>
          <a:endParaRPr lang="zh-CN" altLang="en-US"/>
        </a:p>
      </dgm:t>
    </dgm:pt>
    <dgm:pt modelId="{59AD47AF-BBB8-4FAD-9270-E312DC9550C6}">
      <dgm:prSet phldrT="[文本]" custT="1"/>
      <dgm:spPr>
        <a:solidFill>
          <a:schemeClr val="accent3"/>
        </a:solidFill>
      </dgm:spPr>
      <dgm:t>
        <a:bodyPr/>
        <a:lstStyle/>
        <a:p>
          <a:r>
            <a:rPr lang="zh-CN" altLang="en-US" sz="1600" dirty="0" smtClean="0"/>
            <a:t>反映了住户和政府间的转移支付</a:t>
          </a:r>
          <a:endParaRPr lang="zh-CN" altLang="en-US" sz="1600" dirty="0"/>
        </a:p>
      </dgm:t>
    </dgm:pt>
    <dgm:pt modelId="{37495F1B-FBD5-4759-88D4-E26861BD9C63}" type="parTrans" cxnId="{FC3A7134-A74C-4E16-BACA-4CE85D756DD3}">
      <dgm:prSet/>
      <dgm:spPr/>
      <dgm:t>
        <a:bodyPr/>
        <a:lstStyle/>
        <a:p>
          <a:endParaRPr lang="zh-CN" altLang="en-US"/>
        </a:p>
      </dgm:t>
    </dgm:pt>
    <dgm:pt modelId="{46D64C6F-9A73-4C66-8F8B-0AD64AC94F10}" type="sibTrans" cxnId="{FC3A7134-A74C-4E16-BACA-4CE85D756DD3}">
      <dgm:prSet/>
      <dgm:spPr/>
      <dgm:t>
        <a:bodyPr/>
        <a:lstStyle/>
        <a:p>
          <a:endParaRPr lang="zh-CN" altLang="en-US"/>
        </a:p>
      </dgm:t>
    </dgm:pt>
    <dgm:pt modelId="{1B1E18C9-53E4-43D2-B0B9-FD45DA842CD6}" type="pres">
      <dgm:prSet presAssocID="{A961B9D1-7ED8-47BF-ADD5-555B41388F23}" presName="cycle" presStyleCnt="0">
        <dgm:presLayoutVars>
          <dgm:chMax val="1"/>
          <dgm:dir/>
          <dgm:animLvl val="ctr"/>
          <dgm:resizeHandles val="exact"/>
        </dgm:presLayoutVars>
      </dgm:prSet>
      <dgm:spPr/>
      <dgm:t>
        <a:bodyPr/>
        <a:lstStyle/>
        <a:p>
          <a:endParaRPr lang="zh-CN" altLang="en-US"/>
        </a:p>
      </dgm:t>
    </dgm:pt>
    <dgm:pt modelId="{7B0F5ED0-3D5B-405D-BD59-F534622DA49E}" type="pres">
      <dgm:prSet presAssocID="{57836230-A1E2-47B9-ABE9-7D0A548B1721}" presName="centerShape" presStyleLbl="node0" presStyleIdx="0" presStyleCnt="1"/>
      <dgm:spPr/>
      <dgm:t>
        <a:bodyPr/>
        <a:lstStyle/>
        <a:p>
          <a:endParaRPr lang="zh-CN" altLang="en-US"/>
        </a:p>
      </dgm:t>
    </dgm:pt>
    <dgm:pt modelId="{86DC900A-CFD5-4149-9CFD-8DE8718A7EBC}" type="pres">
      <dgm:prSet presAssocID="{0474DA8F-9AD7-4345-B088-39E482BADBF4}" presName="Name9" presStyleLbl="parChTrans1D2" presStyleIdx="0" presStyleCnt="4"/>
      <dgm:spPr/>
      <dgm:t>
        <a:bodyPr/>
        <a:lstStyle/>
        <a:p>
          <a:endParaRPr lang="zh-CN" altLang="en-US"/>
        </a:p>
      </dgm:t>
    </dgm:pt>
    <dgm:pt modelId="{8DF36402-9249-467E-94CA-B5E674260CE3}" type="pres">
      <dgm:prSet presAssocID="{0474DA8F-9AD7-4345-B088-39E482BADBF4}" presName="connTx" presStyleLbl="parChTrans1D2" presStyleIdx="0" presStyleCnt="4"/>
      <dgm:spPr/>
      <dgm:t>
        <a:bodyPr/>
        <a:lstStyle/>
        <a:p>
          <a:endParaRPr lang="zh-CN" altLang="en-US"/>
        </a:p>
      </dgm:t>
    </dgm:pt>
    <dgm:pt modelId="{11C76C78-E194-404E-B464-BDD6C9E75119}" type="pres">
      <dgm:prSet presAssocID="{72D8DFB0-2CC8-41DC-99FD-4F712AB036BC}" presName="node" presStyleLbl="node1" presStyleIdx="0" presStyleCnt="4" custScaleX="185281" custScaleY="103169">
        <dgm:presLayoutVars>
          <dgm:bulletEnabled val="1"/>
        </dgm:presLayoutVars>
      </dgm:prSet>
      <dgm:spPr/>
      <dgm:t>
        <a:bodyPr/>
        <a:lstStyle/>
        <a:p>
          <a:endParaRPr lang="zh-CN" altLang="en-US"/>
        </a:p>
      </dgm:t>
    </dgm:pt>
    <dgm:pt modelId="{1EBECC6E-3532-4499-9D31-CC3A1C7A55CF}" type="pres">
      <dgm:prSet presAssocID="{4A2DA4AE-CFA1-4E80-82F6-88E08C4B4CB9}" presName="Name9" presStyleLbl="parChTrans1D2" presStyleIdx="1" presStyleCnt="4"/>
      <dgm:spPr/>
      <dgm:t>
        <a:bodyPr/>
        <a:lstStyle/>
        <a:p>
          <a:endParaRPr lang="zh-CN" altLang="en-US"/>
        </a:p>
      </dgm:t>
    </dgm:pt>
    <dgm:pt modelId="{FD082DF1-06C7-4D53-883F-E051AF70A690}" type="pres">
      <dgm:prSet presAssocID="{4A2DA4AE-CFA1-4E80-82F6-88E08C4B4CB9}" presName="connTx" presStyleLbl="parChTrans1D2" presStyleIdx="1" presStyleCnt="4"/>
      <dgm:spPr/>
      <dgm:t>
        <a:bodyPr/>
        <a:lstStyle/>
        <a:p>
          <a:endParaRPr lang="zh-CN" altLang="en-US"/>
        </a:p>
      </dgm:t>
    </dgm:pt>
    <dgm:pt modelId="{6114C4C4-8458-4C0B-9608-C15565338881}" type="pres">
      <dgm:prSet presAssocID="{67B4815E-E043-4DE1-9E14-014632768808}" presName="node" presStyleLbl="node1" presStyleIdx="1" presStyleCnt="4" custScaleX="127320" custScaleY="107977">
        <dgm:presLayoutVars>
          <dgm:bulletEnabled val="1"/>
        </dgm:presLayoutVars>
      </dgm:prSet>
      <dgm:spPr/>
      <dgm:t>
        <a:bodyPr/>
        <a:lstStyle/>
        <a:p>
          <a:endParaRPr lang="zh-CN" altLang="en-US"/>
        </a:p>
      </dgm:t>
    </dgm:pt>
    <dgm:pt modelId="{1EDE3B3E-ACC9-4A16-B808-5179966B2C4C}" type="pres">
      <dgm:prSet presAssocID="{530CD872-9068-4E75-BA02-2825735882B3}" presName="Name9" presStyleLbl="parChTrans1D2" presStyleIdx="2" presStyleCnt="4"/>
      <dgm:spPr/>
      <dgm:t>
        <a:bodyPr/>
        <a:lstStyle/>
        <a:p>
          <a:endParaRPr lang="zh-CN" altLang="en-US"/>
        </a:p>
      </dgm:t>
    </dgm:pt>
    <dgm:pt modelId="{55F97B3A-4558-4C4D-BAAD-87A128F8FD1B}" type="pres">
      <dgm:prSet presAssocID="{530CD872-9068-4E75-BA02-2825735882B3}" presName="connTx" presStyleLbl="parChTrans1D2" presStyleIdx="2" presStyleCnt="4"/>
      <dgm:spPr/>
      <dgm:t>
        <a:bodyPr/>
        <a:lstStyle/>
        <a:p>
          <a:endParaRPr lang="zh-CN" altLang="en-US"/>
        </a:p>
      </dgm:t>
    </dgm:pt>
    <dgm:pt modelId="{E92A610C-BD13-48A1-AE9E-D81572927D47}" type="pres">
      <dgm:prSet presAssocID="{8E34082B-44CC-428B-B4A4-0645058EA1D2}" presName="node" presStyleLbl="node1" presStyleIdx="2" presStyleCnt="4" custScaleX="201362" custScaleY="93118">
        <dgm:presLayoutVars>
          <dgm:bulletEnabled val="1"/>
        </dgm:presLayoutVars>
      </dgm:prSet>
      <dgm:spPr/>
      <dgm:t>
        <a:bodyPr/>
        <a:lstStyle/>
        <a:p>
          <a:endParaRPr lang="zh-CN" altLang="en-US"/>
        </a:p>
      </dgm:t>
    </dgm:pt>
    <dgm:pt modelId="{90884A2F-7859-43A3-8B9A-63716986C1C1}" type="pres">
      <dgm:prSet presAssocID="{37495F1B-FBD5-4759-88D4-E26861BD9C63}" presName="Name9" presStyleLbl="parChTrans1D2" presStyleIdx="3" presStyleCnt="4"/>
      <dgm:spPr/>
      <dgm:t>
        <a:bodyPr/>
        <a:lstStyle/>
        <a:p>
          <a:endParaRPr lang="zh-CN" altLang="en-US"/>
        </a:p>
      </dgm:t>
    </dgm:pt>
    <dgm:pt modelId="{E5CEA721-B94C-4E25-9D7E-D9052710815D}" type="pres">
      <dgm:prSet presAssocID="{37495F1B-FBD5-4759-88D4-E26861BD9C63}" presName="connTx" presStyleLbl="parChTrans1D2" presStyleIdx="3" presStyleCnt="4"/>
      <dgm:spPr/>
      <dgm:t>
        <a:bodyPr/>
        <a:lstStyle/>
        <a:p>
          <a:endParaRPr lang="zh-CN" altLang="en-US"/>
        </a:p>
      </dgm:t>
    </dgm:pt>
    <dgm:pt modelId="{AD48E45C-E24A-41B2-84DB-CA509B5F119F}" type="pres">
      <dgm:prSet presAssocID="{59AD47AF-BBB8-4FAD-9270-E312DC9550C6}" presName="node" presStyleLbl="node1" presStyleIdx="3" presStyleCnt="4" custScaleX="140028" custScaleY="102147">
        <dgm:presLayoutVars>
          <dgm:bulletEnabled val="1"/>
        </dgm:presLayoutVars>
      </dgm:prSet>
      <dgm:spPr/>
      <dgm:t>
        <a:bodyPr/>
        <a:lstStyle/>
        <a:p>
          <a:endParaRPr lang="zh-CN" altLang="en-US"/>
        </a:p>
      </dgm:t>
    </dgm:pt>
  </dgm:ptLst>
  <dgm:cxnLst>
    <dgm:cxn modelId="{D6F93A95-28EA-4E69-BE6B-683704034B40}" srcId="{57836230-A1E2-47B9-ABE9-7D0A548B1721}" destId="{72D8DFB0-2CC8-41DC-99FD-4F712AB036BC}" srcOrd="0" destOrd="0" parTransId="{0474DA8F-9AD7-4345-B088-39E482BADBF4}" sibTransId="{D412E6D0-2882-4017-A1A1-D6322426C54F}"/>
    <dgm:cxn modelId="{C3C939F9-E442-408B-91BE-442FD01A1A22}" type="presOf" srcId="{57836230-A1E2-47B9-ABE9-7D0A548B1721}" destId="{7B0F5ED0-3D5B-405D-BD59-F534622DA49E}" srcOrd="0" destOrd="0" presId="urn:microsoft.com/office/officeart/2005/8/layout/radial1"/>
    <dgm:cxn modelId="{90F4B6C6-23E5-4F1B-BFD4-73862D880A10}" type="presOf" srcId="{59AD47AF-BBB8-4FAD-9270-E312DC9550C6}" destId="{AD48E45C-E24A-41B2-84DB-CA509B5F119F}" srcOrd="0" destOrd="0" presId="urn:microsoft.com/office/officeart/2005/8/layout/radial1"/>
    <dgm:cxn modelId="{B810CD13-DAEA-4EBC-A1F2-4414497CA20F}" type="presOf" srcId="{A961B9D1-7ED8-47BF-ADD5-555B41388F23}" destId="{1B1E18C9-53E4-43D2-B0B9-FD45DA842CD6}" srcOrd="0" destOrd="0" presId="urn:microsoft.com/office/officeart/2005/8/layout/radial1"/>
    <dgm:cxn modelId="{E4A9C0F0-0E71-494F-AE33-F4431A596DBF}" srcId="{57836230-A1E2-47B9-ABE9-7D0A548B1721}" destId="{67B4815E-E043-4DE1-9E14-014632768808}" srcOrd="1" destOrd="0" parTransId="{4A2DA4AE-CFA1-4E80-82F6-88E08C4B4CB9}" sibTransId="{9F5A5599-C538-4301-9328-C8B48D6DFFC3}"/>
    <dgm:cxn modelId="{AC0246C9-0880-4B32-BDA7-E279797CB01F}" type="presOf" srcId="{72D8DFB0-2CC8-41DC-99FD-4F712AB036BC}" destId="{11C76C78-E194-404E-B464-BDD6C9E75119}" srcOrd="0" destOrd="0" presId="urn:microsoft.com/office/officeart/2005/8/layout/radial1"/>
    <dgm:cxn modelId="{C48F3B20-C876-477E-B518-01E438559355}" type="presOf" srcId="{0474DA8F-9AD7-4345-B088-39E482BADBF4}" destId="{8DF36402-9249-467E-94CA-B5E674260CE3}" srcOrd="1" destOrd="0" presId="urn:microsoft.com/office/officeart/2005/8/layout/radial1"/>
    <dgm:cxn modelId="{FC3A7134-A74C-4E16-BACA-4CE85D756DD3}" srcId="{57836230-A1E2-47B9-ABE9-7D0A548B1721}" destId="{59AD47AF-BBB8-4FAD-9270-E312DC9550C6}" srcOrd="3" destOrd="0" parTransId="{37495F1B-FBD5-4759-88D4-E26861BD9C63}" sibTransId="{46D64C6F-9A73-4C66-8F8B-0AD64AC94F10}"/>
    <dgm:cxn modelId="{8517DF17-DAF6-4B67-9E46-44D529CC95DA}" type="presOf" srcId="{530CD872-9068-4E75-BA02-2825735882B3}" destId="{55F97B3A-4558-4C4D-BAAD-87A128F8FD1B}" srcOrd="1" destOrd="0" presId="urn:microsoft.com/office/officeart/2005/8/layout/radial1"/>
    <dgm:cxn modelId="{47D6B1A3-42AF-41B9-B0AD-C5DE4602286D}" type="presOf" srcId="{37495F1B-FBD5-4759-88D4-E26861BD9C63}" destId="{90884A2F-7859-43A3-8B9A-63716986C1C1}" srcOrd="0" destOrd="0" presId="urn:microsoft.com/office/officeart/2005/8/layout/radial1"/>
    <dgm:cxn modelId="{7995F4BE-83D5-4322-9D29-12D06776B982}" type="presOf" srcId="{4A2DA4AE-CFA1-4E80-82F6-88E08C4B4CB9}" destId="{FD082DF1-06C7-4D53-883F-E051AF70A690}" srcOrd="1" destOrd="0" presId="urn:microsoft.com/office/officeart/2005/8/layout/radial1"/>
    <dgm:cxn modelId="{CE3B62BB-FFED-4C61-AE30-E92FD998801A}" type="presOf" srcId="{37495F1B-FBD5-4759-88D4-E26861BD9C63}" destId="{E5CEA721-B94C-4E25-9D7E-D9052710815D}" srcOrd="1" destOrd="0" presId="urn:microsoft.com/office/officeart/2005/8/layout/radial1"/>
    <dgm:cxn modelId="{1A8EAA04-A037-4C75-9172-28F1105CE3BC}" srcId="{A961B9D1-7ED8-47BF-ADD5-555B41388F23}" destId="{57836230-A1E2-47B9-ABE9-7D0A548B1721}" srcOrd="0" destOrd="0" parTransId="{1B53A480-3057-4BB7-B08F-55A0BF2457E8}" sibTransId="{264C2249-D824-4CD2-B228-0B6D7FA459EE}"/>
    <dgm:cxn modelId="{A27A1CA9-2973-4753-B0BA-5C1DEC0EB928}" type="presOf" srcId="{0474DA8F-9AD7-4345-B088-39E482BADBF4}" destId="{86DC900A-CFD5-4149-9CFD-8DE8718A7EBC}" srcOrd="0" destOrd="0" presId="urn:microsoft.com/office/officeart/2005/8/layout/radial1"/>
    <dgm:cxn modelId="{8CCDA253-F122-480A-8744-676824423EB3}" type="presOf" srcId="{8E34082B-44CC-428B-B4A4-0645058EA1D2}" destId="{E92A610C-BD13-48A1-AE9E-D81572927D47}" srcOrd="0" destOrd="0" presId="urn:microsoft.com/office/officeart/2005/8/layout/radial1"/>
    <dgm:cxn modelId="{7D376A05-55F9-42A8-AEB1-8EEA42CA0978}" srcId="{57836230-A1E2-47B9-ABE9-7D0A548B1721}" destId="{8E34082B-44CC-428B-B4A4-0645058EA1D2}" srcOrd="2" destOrd="0" parTransId="{530CD872-9068-4E75-BA02-2825735882B3}" sibTransId="{039566DA-1471-4C7B-992D-81F545ADA6E8}"/>
    <dgm:cxn modelId="{EDF2C78E-AB8E-4CC1-B981-0FEED14A375C}" type="presOf" srcId="{4A2DA4AE-CFA1-4E80-82F6-88E08C4B4CB9}" destId="{1EBECC6E-3532-4499-9D31-CC3A1C7A55CF}" srcOrd="0" destOrd="0" presId="urn:microsoft.com/office/officeart/2005/8/layout/radial1"/>
    <dgm:cxn modelId="{4E565211-8591-433F-9DF0-F7E8DA109754}" type="presOf" srcId="{530CD872-9068-4E75-BA02-2825735882B3}" destId="{1EDE3B3E-ACC9-4A16-B808-5179966B2C4C}" srcOrd="0" destOrd="0" presId="urn:microsoft.com/office/officeart/2005/8/layout/radial1"/>
    <dgm:cxn modelId="{B8FEC9C9-604F-4EA8-8F92-C1FF099F66BD}" type="presOf" srcId="{67B4815E-E043-4DE1-9E14-014632768808}" destId="{6114C4C4-8458-4C0B-9608-C15565338881}" srcOrd="0" destOrd="0" presId="urn:microsoft.com/office/officeart/2005/8/layout/radial1"/>
    <dgm:cxn modelId="{CDE3D635-3E71-4C73-858F-01E89E734041}" type="presParOf" srcId="{1B1E18C9-53E4-43D2-B0B9-FD45DA842CD6}" destId="{7B0F5ED0-3D5B-405D-BD59-F534622DA49E}" srcOrd="0" destOrd="0" presId="urn:microsoft.com/office/officeart/2005/8/layout/radial1"/>
    <dgm:cxn modelId="{D9F508CB-367D-4662-A696-236366063093}" type="presParOf" srcId="{1B1E18C9-53E4-43D2-B0B9-FD45DA842CD6}" destId="{86DC900A-CFD5-4149-9CFD-8DE8718A7EBC}" srcOrd="1" destOrd="0" presId="urn:microsoft.com/office/officeart/2005/8/layout/radial1"/>
    <dgm:cxn modelId="{DD57CEE0-3E1F-45CE-A4AB-4262970CC221}" type="presParOf" srcId="{86DC900A-CFD5-4149-9CFD-8DE8718A7EBC}" destId="{8DF36402-9249-467E-94CA-B5E674260CE3}" srcOrd="0" destOrd="0" presId="urn:microsoft.com/office/officeart/2005/8/layout/radial1"/>
    <dgm:cxn modelId="{71B4EAE7-F854-48D8-B4B8-E9A70C4946B4}" type="presParOf" srcId="{1B1E18C9-53E4-43D2-B0B9-FD45DA842CD6}" destId="{11C76C78-E194-404E-B464-BDD6C9E75119}" srcOrd="2" destOrd="0" presId="urn:microsoft.com/office/officeart/2005/8/layout/radial1"/>
    <dgm:cxn modelId="{7D82D141-5908-4DF2-9E10-BE69551ADB17}" type="presParOf" srcId="{1B1E18C9-53E4-43D2-B0B9-FD45DA842CD6}" destId="{1EBECC6E-3532-4499-9D31-CC3A1C7A55CF}" srcOrd="3" destOrd="0" presId="urn:microsoft.com/office/officeart/2005/8/layout/radial1"/>
    <dgm:cxn modelId="{87F88DC1-F4C0-4AEB-8C5A-3E43FEE42777}" type="presParOf" srcId="{1EBECC6E-3532-4499-9D31-CC3A1C7A55CF}" destId="{FD082DF1-06C7-4D53-883F-E051AF70A690}" srcOrd="0" destOrd="0" presId="urn:microsoft.com/office/officeart/2005/8/layout/radial1"/>
    <dgm:cxn modelId="{ACA6FA91-1C1F-42B7-B8B2-9B239510283F}" type="presParOf" srcId="{1B1E18C9-53E4-43D2-B0B9-FD45DA842CD6}" destId="{6114C4C4-8458-4C0B-9608-C15565338881}" srcOrd="4" destOrd="0" presId="urn:microsoft.com/office/officeart/2005/8/layout/radial1"/>
    <dgm:cxn modelId="{3C9B1458-94FE-4A83-8079-79CF4B9F8946}" type="presParOf" srcId="{1B1E18C9-53E4-43D2-B0B9-FD45DA842CD6}" destId="{1EDE3B3E-ACC9-4A16-B808-5179966B2C4C}" srcOrd="5" destOrd="0" presId="urn:microsoft.com/office/officeart/2005/8/layout/radial1"/>
    <dgm:cxn modelId="{1FF06FE9-308E-475E-8F7C-DCDCC5C4A521}" type="presParOf" srcId="{1EDE3B3E-ACC9-4A16-B808-5179966B2C4C}" destId="{55F97B3A-4558-4C4D-BAAD-87A128F8FD1B}" srcOrd="0" destOrd="0" presId="urn:microsoft.com/office/officeart/2005/8/layout/radial1"/>
    <dgm:cxn modelId="{E8815511-1511-4D37-A5EB-E7E34EF71731}" type="presParOf" srcId="{1B1E18C9-53E4-43D2-B0B9-FD45DA842CD6}" destId="{E92A610C-BD13-48A1-AE9E-D81572927D47}" srcOrd="6" destOrd="0" presId="urn:microsoft.com/office/officeart/2005/8/layout/radial1"/>
    <dgm:cxn modelId="{F149B53C-6242-47FD-8D60-C4DA18E9B088}" type="presParOf" srcId="{1B1E18C9-53E4-43D2-B0B9-FD45DA842CD6}" destId="{90884A2F-7859-43A3-8B9A-63716986C1C1}" srcOrd="7" destOrd="0" presId="urn:microsoft.com/office/officeart/2005/8/layout/radial1"/>
    <dgm:cxn modelId="{AF074801-B39D-45E1-B475-4A71C01A3D56}" type="presParOf" srcId="{90884A2F-7859-43A3-8B9A-63716986C1C1}" destId="{E5CEA721-B94C-4E25-9D7E-D9052710815D}" srcOrd="0" destOrd="0" presId="urn:microsoft.com/office/officeart/2005/8/layout/radial1"/>
    <dgm:cxn modelId="{6C329F2F-2055-4462-939D-2E6976F77BF6}" type="presParOf" srcId="{1B1E18C9-53E4-43D2-B0B9-FD45DA842CD6}" destId="{AD48E45C-E24A-41B2-84DB-CA509B5F119F}" srcOrd="8"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61B9D1-7ED8-47BF-ADD5-555B41388F23}"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zh-CN" altLang="en-US"/>
        </a:p>
      </dgm:t>
    </dgm:pt>
    <dgm:pt modelId="{57836230-A1E2-47B9-ABE9-7D0A548B1721}">
      <dgm:prSet phldrT="[文本]"/>
      <dgm:spPr>
        <a:solidFill>
          <a:schemeClr val="accent6"/>
        </a:solidFill>
      </dgm:spPr>
      <dgm:t>
        <a:bodyPr/>
        <a:lstStyle/>
        <a:p>
          <a:r>
            <a:rPr lang="zh-CN" altLang="en-US" b="1" dirty="0" smtClean="0">
              <a:solidFill>
                <a:srgbClr val="C00000"/>
              </a:solidFill>
            </a:rPr>
            <a:t>功能性特点</a:t>
          </a:r>
          <a:endParaRPr lang="zh-CN" altLang="en-US" b="1" dirty="0">
            <a:solidFill>
              <a:srgbClr val="C00000"/>
            </a:solidFill>
          </a:endParaRPr>
        </a:p>
      </dgm:t>
    </dgm:pt>
    <dgm:pt modelId="{1B53A480-3057-4BB7-B08F-55A0BF2457E8}" type="parTrans" cxnId="{1A8EAA04-A037-4C75-9172-28F1105CE3BC}">
      <dgm:prSet/>
      <dgm:spPr/>
      <dgm:t>
        <a:bodyPr/>
        <a:lstStyle/>
        <a:p>
          <a:endParaRPr lang="zh-CN" altLang="en-US"/>
        </a:p>
      </dgm:t>
    </dgm:pt>
    <dgm:pt modelId="{264C2249-D824-4CD2-B228-0B6D7FA459EE}" type="sibTrans" cxnId="{1A8EAA04-A037-4C75-9172-28F1105CE3BC}">
      <dgm:prSet/>
      <dgm:spPr/>
      <dgm:t>
        <a:bodyPr/>
        <a:lstStyle/>
        <a:p>
          <a:endParaRPr lang="zh-CN" altLang="en-US"/>
        </a:p>
      </dgm:t>
    </dgm:pt>
    <dgm:pt modelId="{72D8DFB0-2CC8-41DC-99FD-4F712AB036BC}">
      <dgm:prSet phldrT="[文本]" custT="1"/>
      <dgm:spPr>
        <a:solidFill>
          <a:schemeClr val="tx1"/>
        </a:solidFill>
      </dgm:spPr>
      <dgm:t>
        <a:bodyPr/>
        <a:lstStyle/>
        <a:p>
          <a:r>
            <a:rPr lang="zh-CN" altLang="en-US" sz="1600" dirty="0" smtClean="0"/>
            <a:t>反映了各产业部门最终产品的分配去向</a:t>
          </a:r>
          <a:endParaRPr lang="zh-CN" altLang="en-US" sz="1600" dirty="0"/>
        </a:p>
      </dgm:t>
    </dgm:pt>
    <dgm:pt modelId="{0474DA8F-9AD7-4345-B088-39E482BADBF4}" type="parTrans" cxnId="{D6F93A95-28EA-4E69-BE6B-683704034B40}">
      <dgm:prSet/>
      <dgm:spPr/>
      <dgm:t>
        <a:bodyPr/>
        <a:lstStyle/>
        <a:p>
          <a:endParaRPr lang="zh-CN" altLang="en-US"/>
        </a:p>
      </dgm:t>
    </dgm:pt>
    <dgm:pt modelId="{D412E6D0-2882-4017-A1A1-D6322426C54F}" type="sibTrans" cxnId="{D6F93A95-28EA-4E69-BE6B-683704034B40}">
      <dgm:prSet/>
      <dgm:spPr/>
      <dgm:t>
        <a:bodyPr/>
        <a:lstStyle/>
        <a:p>
          <a:endParaRPr lang="zh-CN" altLang="en-US"/>
        </a:p>
      </dgm:t>
    </dgm:pt>
    <dgm:pt modelId="{67B4815E-E043-4DE1-9E14-014632768808}">
      <dgm:prSet phldrT="[文本]" custT="1"/>
      <dgm:spPr>
        <a:solidFill>
          <a:schemeClr val="accent5"/>
        </a:solidFill>
      </dgm:spPr>
      <dgm:t>
        <a:bodyPr/>
        <a:lstStyle/>
        <a:p>
          <a:r>
            <a:rPr lang="zh-CN" altLang="en-US" sz="1600" dirty="0" smtClean="0"/>
            <a:t>反映了产业部门间的物资消耗关系</a:t>
          </a:r>
          <a:endParaRPr lang="zh-CN" altLang="en-US" sz="1600" dirty="0"/>
        </a:p>
      </dgm:t>
    </dgm:pt>
    <dgm:pt modelId="{4A2DA4AE-CFA1-4E80-82F6-88E08C4B4CB9}" type="parTrans" cxnId="{E4A9C0F0-0E71-494F-AE33-F4431A596DBF}">
      <dgm:prSet/>
      <dgm:spPr/>
      <dgm:t>
        <a:bodyPr/>
        <a:lstStyle/>
        <a:p>
          <a:endParaRPr lang="zh-CN" altLang="en-US"/>
        </a:p>
      </dgm:t>
    </dgm:pt>
    <dgm:pt modelId="{9F5A5599-C538-4301-9328-C8B48D6DFFC3}" type="sibTrans" cxnId="{E4A9C0F0-0E71-494F-AE33-F4431A596DBF}">
      <dgm:prSet/>
      <dgm:spPr/>
      <dgm:t>
        <a:bodyPr/>
        <a:lstStyle/>
        <a:p>
          <a:endParaRPr lang="zh-CN" altLang="en-US"/>
        </a:p>
      </dgm:t>
    </dgm:pt>
    <dgm:pt modelId="{8E34082B-44CC-428B-B4A4-0645058EA1D2}">
      <dgm:prSet phldrT="[文本]" custT="1"/>
      <dgm:spPr>
        <a:solidFill>
          <a:srgbClr val="FF554B"/>
        </a:solidFill>
      </dgm:spPr>
      <dgm:t>
        <a:bodyPr/>
        <a:lstStyle/>
        <a:p>
          <a:r>
            <a:rPr lang="zh-CN" altLang="en-US" sz="1600" dirty="0" smtClean="0"/>
            <a:t>反映了产业部门的总产出和最终产出</a:t>
          </a:r>
          <a:endParaRPr lang="zh-CN" altLang="en-US" sz="1600" dirty="0"/>
        </a:p>
      </dgm:t>
    </dgm:pt>
    <dgm:pt modelId="{530CD872-9068-4E75-BA02-2825735882B3}" type="parTrans" cxnId="{7D376A05-55F9-42A8-AEB1-8EEA42CA0978}">
      <dgm:prSet/>
      <dgm:spPr/>
      <dgm:t>
        <a:bodyPr/>
        <a:lstStyle/>
        <a:p>
          <a:endParaRPr lang="zh-CN" altLang="en-US"/>
        </a:p>
      </dgm:t>
    </dgm:pt>
    <dgm:pt modelId="{039566DA-1471-4C7B-992D-81F545ADA6E8}" type="sibTrans" cxnId="{7D376A05-55F9-42A8-AEB1-8EEA42CA0978}">
      <dgm:prSet/>
      <dgm:spPr/>
      <dgm:t>
        <a:bodyPr/>
        <a:lstStyle/>
        <a:p>
          <a:endParaRPr lang="zh-CN" altLang="en-US"/>
        </a:p>
      </dgm:t>
    </dgm:pt>
    <dgm:pt modelId="{59AD47AF-BBB8-4FAD-9270-E312DC9550C6}">
      <dgm:prSet phldrT="[文本]" custT="1"/>
      <dgm:spPr>
        <a:solidFill>
          <a:schemeClr val="accent3"/>
        </a:solidFill>
      </dgm:spPr>
      <dgm:t>
        <a:bodyPr/>
        <a:lstStyle/>
        <a:p>
          <a:r>
            <a:rPr lang="zh-CN" altLang="en-US" sz="1600" dirty="0" smtClean="0"/>
            <a:t>反映了各产业部门在国民收入形成中的贡献</a:t>
          </a:r>
          <a:endParaRPr lang="zh-CN" altLang="en-US" sz="1600" dirty="0"/>
        </a:p>
      </dgm:t>
    </dgm:pt>
    <dgm:pt modelId="{37495F1B-FBD5-4759-88D4-E26861BD9C63}" type="parTrans" cxnId="{FC3A7134-A74C-4E16-BACA-4CE85D756DD3}">
      <dgm:prSet/>
      <dgm:spPr/>
      <dgm:t>
        <a:bodyPr/>
        <a:lstStyle/>
        <a:p>
          <a:endParaRPr lang="zh-CN" altLang="en-US"/>
        </a:p>
      </dgm:t>
    </dgm:pt>
    <dgm:pt modelId="{46D64C6F-9A73-4C66-8F8B-0AD64AC94F10}" type="sibTrans" cxnId="{FC3A7134-A74C-4E16-BACA-4CE85D756DD3}">
      <dgm:prSet/>
      <dgm:spPr/>
      <dgm:t>
        <a:bodyPr/>
        <a:lstStyle/>
        <a:p>
          <a:endParaRPr lang="zh-CN" altLang="en-US"/>
        </a:p>
      </dgm:t>
    </dgm:pt>
    <dgm:pt modelId="{1B1E18C9-53E4-43D2-B0B9-FD45DA842CD6}" type="pres">
      <dgm:prSet presAssocID="{A961B9D1-7ED8-47BF-ADD5-555B41388F23}" presName="cycle" presStyleCnt="0">
        <dgm:presLayoutVars>
          <dgm:chMax val="1"/>
          <dgm:dir/>
          <dgm:animLvl val="ctr"/>
          <dgm:resizeHandles val="exact"/>
        </dgm:presLayoutVars>
      </dgm:prSet>
      <dgm:spPr/>
      <dgm:t>
        <a:bodyPr/>
        <a:lstStyle/>
        <a:p>
          <a:endParaRPr lang="zh-CN" altLang="en-US"/>
        </a:p>
      </dgm:t>
    </dgm:pt>
    <dgm:pt modelId="{7B0F5ED0-3D5B-405D-BD59-F534622DA49E}" type="pres">
      <dgm:prSet presAssocID="{57836230-A1E2-47B9-ABE9-7D0A548B1721}" presName="centerShape" presStyleLbl="node0" presStyleIdx="0" presStyleCnt="1"/>
      <dgm:spPr/>
      <dgm:t>
        <a:bodyPr/>
        <a:lstStyle/>
        <a:p>
          <a:endParaRPr lang="zh-CN" altLang="en-US"/>
        </a:p>
      </dgm:t>
    </dgm:pt>
    <dgm:pt modelId="{86DC900A-CFD5-4149-9CFD-8DE8718A7EBC}" type="pres">
      <dgm:prSet presAssocID="{0474DA8F-9AD7-4345-B088-39E482BADBF4}" presName="Name9" presStyleLbl="parChTrans1D2" presStyleIdx="0" presStyleCnt="4"/>
      <dgm:spPr/>
      <dgm:t>
        <a:bodyPr/>
        <a:lstStyle/>
        <a:p>
          <a:endParaRPr lang="zh-CN" altLang="en-US"/>
        </a:p>
      </dgm:t>
    </dgm:pt>
    <dgm:pt modelId="{8DF36402-9249-467E-94CA-B5E674260CE3}" type="pres">
      <dgm:prSet presAssocID="{0474DA8F-9AD7-4345-B088-39E482BADBF4}" presName="connTx" presStyleLbl="parChTrans1D2" presStyleIdx="0" presStyleCnt="4"/>
      <dgm:spPr/>
      <dgm:t>
        <a:bodyPr/>
        <a:lstStyle/>
        <a:p>
          <a:endParaRPr lang="zh-CN" altLang="en-US"/>
        </a:p>
      </dgm:t>
    </dgm:pt>
    <dgm:pt modelId="{11C76C78-E194-404E-B464-BDD6C9E75119}" type="pres">
      <dgm:prSet presAssocID="{72D8DFB0-2CC8-41DC-99FD-4F712AB036BC}" presName="node" presStyleLbl="node1" presStyleIdx="0" presStyleCnt="4" custScaleX="185281" custScaleY="103169">
        <dgm:presLayoutVars>
          <dgm:bulletEnabled val="1"/>
        </dgm:presLayoutVars>
      </dgm:prSet>
      <dgm:spPr/>
      <dgm:t>
        <a:bodyPr/>
        <a:lstStyle/>
        <a:p>
          <a:endParaRPr lang="zh-CN" altLang="en-US"/>
        </a:p>
      </dgm:t>
    </dgm:pt>
    <dgm:pt modelId="{1EBECC6E-3532-4499-9D31-CC3A1C7A55CF}" type="pres">
      <dgm:prSet presAssocID="{4A2DA4AE-CFA1-4E80-82F6-88E08C4B4CB9}" presName="Name9" presStyleLbl="parChTrans1D2" presStyleIdx="1" presStyleCnt="4"/>
      <dgm:spPr/>
      <dgm:t>
        <a:bodyPr/>
        <a:lstStyle/>
        <a:p>
          <a:endParaRPr lang="zh-CN" altLang="en-US"/>
        </a:p>
      </dgm:t>
    </dgm:pt>
    <dgm:pt modelId="{FD082DF1-06C7-4D53-883F-E051AF70A690}" type="pres">
      <dgm:prSet presAssocID="{4A2DA4AE-CFA1-4E80-82F6-88E08C4B4CB9}" presName="connTx" presStyleLbl="parChTrans1D2" presStyleIdx="1" presStyleCnt="4"/>
      <dgm:spPr/>
      <dgm:t>
        <a:bodyPr/>
        <a:lstStyle/>
        <a:p>
          <a:endParaRPr lang="zh-CN" altLang="en-US"/>
        </a:p>
      </dgm:t>
    </dgm:pt>
    <dgm:pt modelId="{6114C4C4-8458-4C0B-9608-C15565338881}" type="pres">
      <dgm:prSet presAssocID="{67B4815E-E043-4DE1-9E14-014632768808}" presName="node" presStyleLbl="node1" presStyleIdx="1" presStyleCnt="4" custScaleX="127320" custScaleY="136065">
        <dgm:presLayoutVars>
          <dgm:bulletEnabled val="1"/>
        </dgm:presLayoutVars>
      </dgm:prSet>
      <dgm:spPr/>
      <dgm:t>
        <a:bodyPr/>
        <a:lstStyle/>
        <a:p>
          <a:endParaRPr lang="zh-CN" altLang="en-US"/>
        </a:p>
      </dgm:t>
    </dgm:pt>
    <dgm:pt modelId="{1EDE3B3E-ACC9-4A16-B808-5179966B2C4C}" type="pres">
      <dgm:prSet presAssocID="{530CD872-9068-4E75-BA02-2825735882B3}" presName="Name9" presStyleLbl="parChTrans1D2" presStyleIdx="2" presStyleCnt="4"/>
      <dgm:spPr/>
      <dgm:t>
        <a:bodyPr/>
        <a:lstStyle/>
        <a:p>
          <a:endParaRPr lang="zh-CN" altLang="en-US"/>
        </a:p>
      </dgm:t>
    </dgm:pt>
    <dgm:pt modelId="{55F97B3A-4558-4C4D-BAAD-87A128F8FD1B}" type="pres">
      <dgm:prSet presAssocID="{530CD872-9068-4E75-BA02-2825735882B3}" presName="connTx" presStyleLbl="parChTrans1D2" presStyleIdx="2" presStyleCnt="4"/>
      <dgm:spPr/>
      <dgm:t>
        <a:bodyPr/>
        <a:lstStyle/>
        <a:p>
          <a:endParaRPr lang="zh-CN" altLang="en-US"/>
        </a:p>
      </dgm:t>
    </dgm:pt>
    <dgm:pt modelId="{E92A610C-BD13-48A1-AE9E-D81572927D47}" type="pres">
      <dgm:prSet presAssocID="{8E34082B-44CC-428B-B4A4-0645058EA1D2}" presName="node" presStyleLbl="node1" presStyleIdx="2" presStyleCnt="4" custScaleX="201362" custScaleY="93118">
        <dgm:presLayoutVars>
          <dgm:bulletEnabled val="1"/>
        </dgm:presLayoutVars>
      </dgm:prSet>
      <dgm:spPr/>
      <dgm:t>
        <a:bodyPr/>
        <a:lstStyle/>
        <a:p>
          <a:endParaRPr lang="zh-CN" altLang="en-US"/>
        </a:p>
      </dgm:t>
    </dgm:pt>
    <dgm:pt modelId="{90884A2F-7859-43A3-8B9A-63716986C1C1}" type="pres">
      <dgm:prSet presAssocID="{37495F1B-FBD5-4759-88D4-E26861BD9C63}" presName="Name9" presStyleLbl="parChTrans1D2" presStyleIdx="3" presStyleCnt="4"/>
      <dgm:spPr/>
      <dgm:t>
        <a:bodyPr/>
        <a:lstStyle/>
        <a:p>
          <a:endParaRPr lang="zh-CN" altLang="en-US"/>
        </a:p>
      </dgm:t>
    </dgm:pt>
    <dgm:pt modelId="{E5CEA721-B94C-4E25-9D7E-D9052710815D}" type="pres">
      <dgm:prSet presAssocID="{37495F1B-FBD5-4759-88D4-E26861BD9C63}" presName="connTx" presStyleLbl="parChTrans1D2" presStyleIdx="3" presStyleCnt="4"/>
      <dgm:spPr/>
      <dgm:t>
        <a:bodyPr/>
        <a:lstStyle/>
        <a:p>
          <a:endParaRPr lang="zh-CN" altLang="en-US"/>
        </a:p>
      </dgm:t>
    </dgm:pt>
    <dgm:pt modelId="{AD48E45C-E24A-41B2-84DB-CA509B5F119F}" type="pres">
      <dgm:prSet presAssocID="{59AD47AF-BBB8-4FAD-9270-E312DC9550C6}" presName="node" presStyleLbl="node1" presStyleIdx="3" presStyleCnt="4" custScaleX="140028" custScaleY="129780">
        <dgm:presLayoutVars>
          <dgm:bulletEnabled val="1"/>
        </dgm:presLayoutVars>
      </dgm:prSet>
      <dgm:spPr/>
      <dgm:t>
        <a:bodyPr/>
        <a:lstStyle/>
        <a:p>
          <a:endParaRPr lang="zh-CN" altLang="en-US"/>
        </a:p>
      </dgm:t>
    </dgm:pt>
  </dgm:ptLst>
  <dgm:cxnLst>
    <dgm:cxn modelId="{E5002CC8-A0EB-427F-98FB-A477223B9D2B}" type="presOf" srcId="{0474DA8F-9AD7-4345-B088-39E482BADBF4}" destId="{86DC900A-CFD5-4149-9CFD-8DE8718A7EBC}" srcOrd="0" destOrd="0" presId="urn:microsoft.com/office/officeart/2005/8/layout/radial1"/>
    <dgm:cxn modelId="{7D376A05-55F9-42A8-AEB1-8EEA42CA0978}" srcId="{57836230-A1E2-47B9-ABE9-7D0A548B1721}" destId="{8E34082B-44CC-428B-B4A4-0645058EA1D2}" srcOrd="2" destOrd="0" parTransId="{530CD872-9068-4E75-BA02-2825735882B3}" sibTransId="{039566DA-1471-4C7B-992D-81F545ADA6E8}"/>
    <dgm:cxn modelId="{64E17431-FC0C-401E-AB5A-10EF15356490}" type="presOf" srcId="{72D8DFB0-2CC8-41DC-99FD-4F712AB036BC}" destId="{11C76C78-E194-404E-B464-BDD6C9E75119}" srcOrd="0" destOrd="0" presId="urn:microsoft.com/office/officeart/2005/8/layout/radial1"/>
    <dgm:cxn modelId="{D6F93A95-28EA-4E69-BE6B-683704034B40}" srcId="{57836230-A1E2-47B9-ABE9-7D0A548B1721}" destId="{72D8DFB0-2CC8-41DC-99FD-4F712AB036BC}" srcOrd="0" destOrd="0" parTransId="{0474DA8F-9AD7-4345-B088-39E482BADBF4}" sibTransId="{D412E6D0-2882-4017-A1A1-D6322426C54F}"/>
    <dgm:cxn modelId="{C09A0523-1ED1-4B71-8CF3-9C1BF7CFD326}" type="presOf" srcId="{8E34082B-44CC-428B-B4A4-0645058EA1D2}" destId="{E92A610C-BD13-48A1-AE9E-D81572927D47}" srcOrd="0" destOrd="0" presId="urn:microsoft.com/office/officeart/2005/8/layout/radial1"/>
    <dgm:cxn modelId="{DEB58D8E-9707-4E0C-AF6A-13B6B6B0A28A}" type="presOf" srcId="{37495F1B-FBD5-4759-88D4-E26861BD9C63}" destId="{E5CEA721-B94C-4E25-9D7E-D9052710815D}" srcOrd="1" destOrd="0" presId="urn:microsoft.com/office/officeart/2005/8/layout/radial1"/>
    <dgm:cxn modelId="{2442D2CB-5A88-420E-ACB0-A7A2AADD0545}" type="presOf" srcId="{530CD872-9068-4E75-BA02-2825735882B3}" destId="{1EDE3B3E-ACC9-4A16-B808-5179966B2C4C}" srcOrd="0" destOrd="0" presId="urn:microsoft.com/office/officeart/2005/8/layout/radial1"/>
    <dgm:cxn modelId="{856EE671-4F15-47AA-BD55-486E07144CCA}" type="presOf" srcId="{530CD872-9068-4E75-BA02-2825735882B3}" destId="{55F97B3A-4558-4C4D-BAAD-87A128F8FD1B}" srcOrd="1" destOrd="0" presId="urn:microsoft.com/office/officeart/2005/8/layout/radial1"/>
    <dgm:cxn modelId="{9DE0ADFC-2499-4B55-8944-B0636B170384}" type="presOf" srcId="{0474DA8F-9AD7-4345-B088-39E482BADBF4}" destId="{8DF36402-9249-467E-94CA-B5E674260CE3}" srcOrd="1" destOrd="0" presId="urn:microsoft.com/office/officeart/2005/8/layout/radial1"/>
    <dgm:cxn modelId="{FC3A7134-A74C-4E16-BACA-4CE85D756DD3}" srcId="{57836230-A1E2-47B9-ABE9-7D0A548B1721}" destId="{59AD47AF-BBB8-4FAD-9270-E312DC9550C6}" srcOrd="3" destOrd="0" parTransId="{37495F1B-FBD5-4759-88D4-E26861BD9C63}" sibTransId="{46D64C6F-9A73-4C66-8F8B-0AD64AC94F10}"/>
    <dgm:cxn modelId="{A29B580D-3715-446D-850C-9CE5B3F8D502}" type="presOf" srcId="{4A2DA4AE-CFA1-4E80-82F6-88E08C4B4CB9}" destId="{1EBECC6E-3532-4499-9D31-CC3A1C7A55CF}" srcOrd="0" destOrd="0" presId="urn:microsoft.com/office/officeart/2005/8/layout/radial1"/>
    <dgm:cxn modelId="{1A8EAA04-A037-4C75-9172-28F1105CE3BC}" srcId="{A961B9D1-7ED8-47BF-ADD5-555B41388F23}" destId="{57836230-A1E2-47B9-ABE9-7D0A548B1721}" srcOrd="0" destOrd="0" parTransId="{1B53A480-3057-4BB7-B08F-55A0BF2457E8}" sibTransId="{264C2249-D824-4CD2-B228-0B6D7FA459EE}"/>
    <dgm:cxn modelId="{4B3118AF-12DB-478F-9017-68EB1EF5939A}" type="presOf" srcId="{57836230-A1E2-47B9-ABE9-7D0A548B1721}" destId="{7B0F5ED0-3D5B-405D-BD59-F534622DA49E}" srcOrd="0" destOrd="0" presId="urn:microsoft.com/office/officeart/2005/8/layout/radial1"/>
    <dgm:cxn modelId="{2B2ABABF-74C7-45A3-A52D-AB8471AF40FE}" type="presOf" srcId="{59AD47AF-BBB8-4FAD-9270-E312DC9550C6}" destId="{AD48E45C-E24A-41B2-84DB-CA509B5F119F}" srcOrd="0" destOrd="0" presId="urn:microsoft.com/office/officeart/2005/8/layout/radial1"/>
    <dgm:cxn modelId="{493E9C4E-87DD-48A8-B54D-C4223F8000EE}" type="presOf" srcId="{A961B9D1-7ED8-47BF-ADD5-555B41388F23}" destId="{1B1E18C9-53E4-43D2-B0B9-FD45DA842CD6}" srcOrd="0" destOrd="0" presId="urn:microsoft.com/office/officeart/2005/8/layout/radial1"/>
    <dgm:cxn modelId="{AFBF90E2-C795-4525-8617-8A3A73A0E389}" type="presOf" srcId="{4A2DA4AE-CFA1-4E80-82F6-88E08C4B4CB9}" destId="{FD082DF1-06C7-4D53-883F-E051AF70A690}" srcOrd="1" destOrd="0" presId="urn:microsoft.com/office/officeart/2005/8/layout/radial1"/>
    <dgm:cxn modelId="{0D19F208-AA8A-43CE-9939-24671B033EA8}" type="presOf" srcId="{67B4815E-E043-4DE1-9E14-014632768808}" destId="{6114C4C4-8458-4C0B-9608-C15565338881}" srcOrd="0" destOrd="0" presId="urn:microsoft.com/office/officeart/2005/8/layout/radial1"/>
    <dgm:cxn modelId="{7FA0C9A9-920C-4AB7-BBC1-665E73769FAF}" type="presOf" srcId="{37495F1B-FBD5-4759-88D4-E26861BD9C63}" destId="{90884A2F-7859-43A3-8B9A-63716986C1C1}" srcOrd="0" destOrd="0" presId="urn:microsoft.com/office/officeart/2005/8/layout/radial1"/>
    <dgm:cxn modelId="{E4A9C0F0-0E71-494F-AE33-F4431A596DBF}" srcId="{57836230-A1E2-47B9-ABE9-7D0A548B1721}" destId="{67B4815E-E043-4DE1-9E14-014632768808}" srcOrd="1" destOrd="0" parTransId="{4A2DA4AE-CFA1-4E80-82F6-88E08C4B4CB9}" sibTransId="{9F5A5599-C538-4301-9328-C8B48D6DFFC3}"/>
    <dgm:cxn modelId="{E1D669D5-1CEE-4169-B38E-E0DFFEAF4C54}" type="presParOf" srcId="{1B1E18C9-53E4-43D2-B0B9-FD45DA842CD6}" destId="{7B0F5ED0-3D5B-405D-BD59-F534622DA49E}" srcOrd="0" destOrd="0" presId="urn:microsoft.com/office/officeart/2005/8/layout/radial1"/>
    <dgm:cxn modelId="{CC739F11-34F3-49C6-A7E8-E4186E2D25A4}" type="presParOf" srcId="{1B1E18C9-53E4-43D2-B0B9-FD45DA842CD6}" destId="{86DC900A-CFD5-4149-9CFD-8DE8718A7EBC}" srcOrd="1" destOrd="0" presId="urn:microsoft.com/office/officeart/2005/8/layout/radial1"/>
    <dgm:cxn modelId="{AE31645A-D017-4758-82CB-3B9E72E7DF97}" type="presParOf" srcId="{86DC900A-CFD5-4149-9CFD-8DE8718A7EBC}" destId="{8DF36402-9249-467E-94CA-B5E674260CE3}" srcOrd="0" destOrd="0" presId="urn:microsoft.com/office/officeart/2005/8/layout/radial1"/>
    <dgm:cxn modelId="{4BB08482-5C1B-41F0-A146-403C949FCA81}" type="presParOf" srcId="{1B1E18C9-53E4-43D2-B0B9-FD45DA842CD6}" destId="{11C76C78-E194-404E-B464-BDD6C9E75119}" srcOrd="2" destOrd="0" presId="urn:microsoft.com/office/officeart/2005/8/layout/radial1"/>
    <dgm:cxn modelId="{BBA8A5F6-A747-4C5F-B9D3-FFEABFBC15E9}" type="presParOf" srcId="{1B1E18C9-53E4-43D2-B0B9-FD45DA842CD6}" destId="{1EBECC6E-3532-4499-9D31-CC3A1C7A55CF}" srcOrd="3" destOrd="0" presId="urn:microsoft.com/office/officeart/2005/8/layout/radial1"/>
    <dgm:cxn modelId="{1F9058F2-A06F-4562-A212-3D0F9E780C7D}" type="presParOf" srcId="{1EBECC6E-3532-4499-9D31-CC3A1C7A55CF}" destId="{FD082DF1-06C7-4D53-883F-E051AF70A690}" srcOrd="0" destOrd="0" presId="urn:microsoft.com/office/officeart/2005/8/layout/radial1"/>
    <dgm:cxn modelId="{771D28EA-D978-4ED6-8F39-8B83964F5E5D}" type="presParOf" srcId="{1B1E18C9-53E4-43D2-B0B9-FD45DA842CD6}" destId="{6114C4C4-8458-4C0B-9608-C15565338881}" srcOrd="4" destOrd="0" presId="urn:microsoft.com/office/officeart/2005/8/layout/radial1"/>
    <dgm:cxn modelId="{40F3EE06-C96C-4B6E-B088-7EA10A3C0FB7}" type="presParOf" srcId="{1B1E18C9-53E4-43D2-B0B9-FD45DA842CD6}" destId="{1EDE3B3E-ACC9-4A16-B808-5179966B2C4C}" srcOrd="5" destOrd="0" presId="urn:microsoft.com/office/officeart/2005/8/layout/radial1"/>
    <dgm:cxn modelId="{9F76C226-CBD5-439E-B3D0-5C8C35368B9D}" type="presParOf" srcId="{1EDE3B3E-ACC9-4A16-B808-5179966B2C4C}" destId="{55F97B3A-4558-4C4D-BAAD-87A128F8FD1B}" srcOrd="0" destOrd="0" presId="urn:microsoft.com/office/officeart/2005/8/layout/radial1"/>
    <dgm:cxn modelId="{8400C749-91C4-4D6D-BF06-8CA5F156F425}" type="presParOf" srcId="{1B1E18C9-53E4-43D2-B0B9-FD45DA842CD6}" destId="{E92A610C-BD13-48A1-AE9E-D81572927D47}" srcOrd="6" destOrd="0" presId="urn:microsoft.com/office/officeart/2005/8/layout/radial1"/>
    <dgm:cxn modelId="{2F901305-B724-469E-877E-B420DCF7FE1A}" type="presParOf" srcId="{1B1E18C9-53E4-43D2-B0B9-FD45DA842CD6}" destId="{90884A2F-7859-43A3-8B9A-63716986C1C1}" srcOrd="7" destOrd="0" presId="urn:microsoft.com/office/officeart/2005/8/layout/radial1"/>
    <dgm:cxn modelId="{9DACC03D-9E2B-40EA-B2FD-43FF2546B24E}" type="presParOf" srcId="{90884A2F-7859-43A3-8B9A-63716986C1C1}" destId="{E5CEA721-B94C-4E25-9D7E-D9052710815D}" srcOrd="0" destOrd="0" presId="urn:microsoft.com/office/officeart/2005/8/layout/radial1"/>
    <dgm:cxn modelId="{A042E896-BFEA-431A-9861-F50942FA011A}" type="presParOf" srcId="{1B1E18C9-53E4-43D2-B0B9-FD45DA842CD6}" destId="{AD48E45C-E24A-41B2-84DB-CA509B5F119F}"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49314F-B6EA-4C30-9E7B-BD7F244EE4D6}"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CN" altLang="en-US"/>
        </a:p>
      </dgm:t>
    </dgm:pt>
    <dgm:pt modelId="{0C6F5A18-B4CE-4D11-A5E9-C49762B4F6A6}">
      <dgm:prSet phldrT="[文本]" custT="1"/>
      <dgm:spPr>
        <a:solidFill>
          <a:schemeClr val="accent2"/>
        </a:solidFill>
      </dgm:spPr>
      <dgm:t>
        <a:bodyPr/>
        <a:lstStyle/>
        <a:p>
          <a:r>
            <a:rPr lang="zh-CN" altLang="en-US" sz="1600" dirty="0" smtClean="0"/>
            <a:t>收入法</a:t>
          </a:r>
          <a:r>
            <a:rPr lang="en-US" altLang="zh-CN" sz="1600" dirty="0" smtClean="0"/>
            <a:t>GDP</a:t>
          </a:r>
        </a:p>
        <a:p>
          <a:r>
            <a:rPr lang="en-US" altLang="zh-CN" sz="1600" dirty="0" smtClean="0"/>
            <a:t>1854</a:t>
          </a:r>
          <a:endParaRPr lang="zh-CN" altLang="en-US" sz="1600" dirty="0"/>
        </a:p>
      </dgm:t>
    </dgm:pt>
    <dgm:pt modelId="{F32BC351-3AB0-45FB-BB2A-13CCB718B91E}" type="parTrans" cxnId="{3A34E021-830B-4B3E-A42F-D59EB0017C2A}">
      <dgm:prSet/>
      <dgm:spPr/>
      <dgm:t>
        <a:bodyPr/>
        <a:lstStyle/>
        <a:p>
          <a:endParaRPr lang="zh-CN" altLang="en-US"/>
        </a:p>
      </dgm:t>
    </dgm:pt>
    <dgm:pt modelId="{F5460C48-95DB-4AC8-A6B8-86979FCF15E0}" type="sibTrans" cxnId="{3A34E021-830B-4B3E-A42F-D59EB0017C2A}">
      <dgm:prSet/>
      <dgm:spPr/>
      <dgm:t>
        <a:bodyPr/>
        <a:lstStyle/>
        <a:p>
          <a:endParaRPr lang="zh-CN" altLang="en-US"/>
        </a:p>
      </dgm:t>
    </dgm:pt>
    <dgm:pt modelId="{D4EBAA6E-C1C7-4EE6-9A2F-32BA35BE21D5}">
      <dgm:prSet phldrT="[文本]"/>
      <dgm:spPr>
        <a:solidFill>
          <a:srgbClr val="E5782E"/>
        </a:solidFill>
      </dgm:spPr>
      <dgm:t>
        <a:bodyPr/>
        <a:lstStyle/>
        <a:p>
          <a:r>
            <a:rPr lang="zh-CN" altLang="en-US" dirty="0" smtClean="0"/>
            <a:t>雇员报酬</a:t>
          </a:r>
          <a:endParaRPr lang="en-US" altLang="zh-CN" dirty="0" smtClean="0"/>
        </a:p>
        <a:p>
          <a:r>
            <a:rPr lang="en-US" altLang="zh-CN" dirty="0" smtClean="0"/>
            <a:t>1150</a:t>
          </a:r>
          <a:endParaRPr lang="zh-CN" altLang="en-US" dirty="0"/>
        </a:p>
      </dgm:t>
    </dgm:pt>
    <dgm:pt modelId="{64E363D2-65D7-45EF-BA7A-3FE9A60D87D4}" type="parTrans" cxnId="{2D8B2AE2-B5C3-4F3D-94C0-3024C7F87370}">
      <dgm:prSet/>
      <dgm:spPr/>
      <dgm:t>
        <a:bodyPr/>
        <a:lstStyle/>
        <a:p>
          <a:endParaRPr lang="zh-CN" altLang="en-US"/>
        </a:p>
      </dgm:t>
    </dgm:pt>
    <dgm:pt modelId="{E9791E02-2395-409B-9E2C-63A2E6BB4086}" type="sibTrans" cxnId="{2D8B2AE2-B5C3-4F3D-94C0-3024C7F87370}">
      <dgm:prSet/>
      <dgm:spPr/>
      <dgm:t>
        <a:bodyPr/>
        <a:lstStyle/>
        <a:p>
          <a:endParaRPr lang="zh-CN" altLang="en-US"/>
        </a:p>
      </dgm:t>
    </dgm:pt>
    <dgm:pt modelId="{E651C0EE-5842-40CB-979F-5EF474C45976}">
      <dgm:prSet phldrT="[文本]"/>
      <dgm:spPr>
        <a:solidFill>
          <a:schemeClr val="accent2"/>
        </a:solidFill>
      </dgm:spPr>
      <dgm:t>
        <a:bodyPr/>
        <a:lstStyle/>
        <a:p>
          <a:r>
            <a:rPr lang="zh-CN" altLang="en-US" dirty="0" smtClean="0"/>
            <a:t>生产税净额</a:t>
          </a:r>
          <a:endParaRPr lang="en-US" altLang="zh-CN" dirty="0" smtClean="0"/>
        </a:p>
        <a:p>
          <a:r>
            <a:rPr lang="en-US" altLang="zh-CN" dirty="0" smtClean="0"/>
            <a:t>191</a:t>
          </a:r>
          <a:endParaRPr lang="zh-CN" altLang="en-US" dirty="0"/>
        </a:p>
      </dgm:t>
    </dgm:pt>
    <dgm:pt modelId="{E57EC226-122D-4212-A208-AF838C5BD90D}" type="parTrans" cxnId="{52A20183-D786-44E1-9466-1CDE6B4447F8}">
      <dgm:prSet/>
      <dgm:spPr/>
      <dgm:t>
        <a:bodyPr/>
        <a:lstStyle/>
        <a:p>
          <a:endParaRPr lang="zh-CN" altLang="en-US"/>
        </a:p>
      </dgm:t>
    </dgm:pt>
    <dgm:pt modelId="{06B1EC99-063B-4DE7-A568-A90269CC8F46}" type="sibTrans" cxnId="{52A20183-D786-44E1-9466-1CDE6B4447F8}">
      <dgm:prSet/>
      <dgm:spPr/>
      <dgm:t>
        <a:bodyPr/>
        <a:lstStyle/>
        <a:p>
          <a:endParaRPr lang="zh-CN" altLang="en-US"/>
        </a:p>
      </dgm:t>
    </dgm:pt>
    <dgm:pt modelId="{18960234-A81F-4956-8A62-D1CA1D615AEF}">
      <dgm:prSet phldrT="[文本]"/>
      <dgm:spPr>
        <a:solidFill>
          <a:schemeClr val="accent2"/>
        </a:solidFill>
      </dgm:spPr>
      <dgm:t>
        <a:bodyPr/>
        <a:lstStyle/>
        <a:p>
          <a:r>
            <a:rPr lang="zh-CN" altLang="en-US" dirty="0" smtClean="0"/>
            <a:t>混合收入</a:t>
          </a:r>
          <a:endParaRPr lang="en-US" altLang="zh-CN" dirty="0" smtClean="0"/>
        </a:p>
        <a:p>
          <a:r>
            <a:rPr lang="en-US" altLang="zh-CN" dirty="0" smtClean="0"/>
            <a:t>61</a:t>
          </a:r>
          <a:endParaRPr lang="zh-CN" altLang="en-US" dirty="0"/>
        </a:p>
      </dgm:t>
    </dgm:pt>
    <dgm:pt modelId="{1F6C0926-7F06-4ADA-B00D-B8FE43854AAF}" type="parTrans" cxnId="{FC4DBB62-B846-4930-854B-BE93F9E4BDA5}">
      <dgm:prSet/>
      <dgm:spPr/>
      <dgm:t>
        <a:bodyPr/>
        <a:lstStyle/>
        <a:p>
          <a:endParaRPr lang="zh-CN" altLang="en-US"/>
        </a:p>
      </dgm:t>
    </dgm:pt>
    <dgm:pt modelId="{8D6878CE-2820-4550-A49D-D082B5F473CE}" type="sibTrans" cxnId="{FC4DBB62-B846-4930-854B-BE93F9E4BDA5}">
      <dgm:prSet/>
      <dgm:spPr/>
      <dgm:t>
        <a:bodyPr/>
        <a:lstStyle/>
        <a:p>
          <a:endParaRPr lang="zh-CN" altLang="en-US"/>
        </a:p>
      </dgm:t>
    </dgm:pt>
    <dgm:pt modelId="{3928D43F-8277-4C37-B8B5-36CA4965EF63}">
      <dgm:prSet phldrT="[文本]"/>
      <dgm:spPr>
        <a:solidFill>
          <a:schemeClr val="accent2"/>
        </a:solidFill>
      </dgm:spPr>
      <dgm:t>
        <a:bodyPr/>
        <a:lstStyle/>
        <a:p>
          <a:r>
            <a:rPr lang="zh-CN" altLang="en-US" dirty="0" smtClean="0"/>
            <a:t>营业盈余</a:t>
          </a:r>
          <a:endParaRPr lang="en-US" altLang="zh-CN" dirty="0" smtClean="0"/>
        </a:p>
        <a:p>
          <a:r>
            <a:rPr lang="en-US" altLang="zh-CN" dirty="0" smtClean="0"/>
            <a:t>452</a:t>
          </a:r>
          <a:endParaRPr lang="zh-CN" altLang="en-US" dirty="0"/>
        </a:p>
      </dgm:t>
    </dgm:pt>
    <dgm:pt modelId="{9AA27FD1-9130-40C4-AB0E-C2B96DAE6079}" type="parTrans" cxnId="{0951E275-930E-4498-A9B0-EBBC9BFB4340}">
      <dgm:prSet/>
      <dgm:spPr/>
      <dgm:t>
        <a:bodyPr/>
        <a:lstStyle/>
        <a:p>
          <a:endParaRPr lang="zh-CN" altLang="en-US"/>
        </a:p>
      </dgm:t>
    </dgm:pt>
    <dgm:pt modelId="{051ECAE1-91BE-47DC-872A-74018DE45B5C}" type="sibTrans" cxnId="{0951E275-930E-4498-A9B0-EBBC9BFB4340}">
      <dgm:prSet/>
      <dgm:spPr/>
      <dgm:t>
        <a:bodyPr/>
        <a:lstStyle/>
        <a:p>
          <a:endParaRPr lang="zh-CN" altLang="en-US"/>
        </a:p>
      </dgm:t>
    </dgm:pt>
    <dgm:pt modelId="{AF91A214-DD53-452D-BB90-D7EA32A8CDBB}" type="pres">
      <dgm:prSet presAssocID="{2849314F-B6EA-4C30-9E7B-BD7F244EE4D6}" presName="Name0" presStyleCnt="0">
        <dgm:presLayoutVars>
          <dgm:chMax val="1"/>
          <dgm:dir/>
          <dgm:animLvl val="ctr"/>
          <dgm:resizeHandles val="exact"/>
        </dgm:presLayoutVars>
      </dgm:prSet>
      <dgm:spPr/>
      <dgm:t>
        <a:bodyPr/>
        <a:lstStyle/>
        <a:p>
          <a:endParaRPr lang="zh-CN" altLang="en-US"/>
        </a:p>
      </dgm:t>
    </dgm:pt>
    <dgm:pt modelId="{E3D4A8EA-7CAC-4944-AF23-E32ED7C67A1D}" type="pres">
      <dgm:prSet presAssocID="{0C6F5A18-B4CE-4D11-A5E9-C49762B4F6A6}" presName="centerShape" presStyleLbl="node0" presStyleIdx="0" presStyleCnt="1" custScaleX="146154" custScaleY="112801"/>
      <dgm:spPr/>
      <dgm:t>
        <a:bodyPr/>
        <a:lstStyle/>
        <a:p>
          <a:endParaRPr lang="zh-CN" altLang="en-US"/>
        </a:p>
      </dgm:t>
    </dgm:pt>
    <dgm:pt modelId="{AAF9ECDE-8408-4100-A427-68A399B73BE6}" type="pres">
      <dgm:prSet presAssocID="{64E363D2-65D7-45EF-BA7A-3FE9A60D87D4}" presName="parTrans" presStyleLbl="sibTrans2D1" presStyleIdx="0" presStyleCnt="4"/>
      <dgm:spPr/>
      <dgm:t>
        <a:bodyPr/>
        <a:lstStyle/>
        <a:p>
          <a:endParaRPr lang="zh-CN" altLang="en-US"/>
        </a:p>
      </dgm:t>
    </dgm:pt>
    <dgm:pt modelId="{DC5A26FB-5255-46CD-B861-80E6756A6F18}" type="pres">
      <dgm:prSet presAssocID="{64E363D2-65D7-45EF-BA7A-3FE9A60D87D4}" presName="connectorText" presStyleLbl="sibTrans2D1" presStyleIdx="0" presStyleCnt="4"/>
      <dgm:spPr/>
      <dgm:t>
        <a:bodyPr/>
        <a:lstStyle/>
        <a:p>
          <a:endParaRPr lang="zh-CN" altLang="en-US"/>
        </a:p>
      </dgm:t>
    </dgm:pt>
    <dgm:pt modelId="{4FCE48B9-7444-4676-8E63-AA34CE96EA4A}" type="pres">
      <dgm:prSet presAssocID="{D4EBAA6E-C1C7-4EE6-9A2F-32BA35BE21D5}" presName="node" presStyleLbl="node1" presStyleIdx="0" presStyleCnt="4" custScaleX="200680" custRadScaleRad="99656" custRadScaleInc="2955">
        <dgm:presLayoutVars>
          <dgm:bulletEnabled val="1"/>
        </dgm:presLayoutVars>
      </dgm:prSet>
      <dgm:spPr/>
      <dgm:t>
        <a:bodyPr/>
        <a:lstStyle/>
        <a:p>
          <a:endParaRPr lang="zh-CN" altLang="en-US"/>
        </a:p>
      </dgm:t>
    </dgm:pt>
    <dgm:pt modelId="{B46087DA-78E8-4A1A-BCF3-E47FDB6C28D6}" type="pres">
      <dgm:prSet presAssocID="{E57EC226-122D-4212-A208-AF838C5BD90D}" presName="parTrans" presStyleLbl="sibTrans2D1" presStyleIdx="1" presStyleCnt="4"/>
      <dgm:spPr/>
      <dgm:t>
        <a:bodyPr/>
        <a:lstStyle/>
        <a:p>
          <a:endParaRPr lang="zh-CN" altLang="en-US"/>
        </a:p>
      </dgm:t>
    </dgm:pt>
    <dgm:pt modelId="{77145102-4F43-4953-8B81-7F34BF17E687}" type="pres">
      <dgm:prSet presAssocID="{E57EC226-122D-4212-A208-AF838C5BD90D}" presName="connectorText" presStyleLbl="sibTrans2D1" presStyleIdx="1" presStyleCnt="4"/>
      <dgm:spPr/>
      <dgm:t>
        <a:bodyPr/>
        <a:lstStyle/>
        <a:p>
          <a:endParaRPr lang="zh-CN" altLang="en-US"/>
        </a:p>
      </dgm:t>
    </dgm:pt>
    <dgm:pt modelId="{99C4F480-C16D-4EA0-B005-96EE241E410F}" type="pres">
      <dgm:prSet presAssocID="{E651C0EE-5842-40CB-979F-5EF474C45976}" presName="node" presStyleLbl="node1" presStyleIdx="1" presStyleCnt="4" custScaleX="177632" custRadScaleRad="135403" custRadScaleInc="2451">
        <dgm:presLayoutVars>
          <dgm:bulletEnabled val="1"/>
        </dgm:presLayoutVars>
      </dgm:prSet>
      <dgm:spPr/>
      <dgm:t>
        <a:bodyPr/>
        <a:lstStyle/>
        <a:p>
          <a:endParaRPr lang="zh-CN" altLang="en-US"/>
        </a:p>
      </dgm:t>
    </dgm:pt>
    <dgm:pt modelId="{25F98E75-ED47-4737-AD68-1A38EF8D6A24}" type="pres">
      <dgm:prSet presAssocID="{1F6C0926-7F06-4ADA-B00D-B8FE43854AAF}" presName="parTrans" presStyleLbl="sibTrans2D1" presStyleIdx="2" presStyleCnt="4"/>
      <dgm:spPr/>
      <dgm:t>
        <a:bodyPr/>
        <a:lstStyle/>
        <a:p>
          <a:endParaRPr lang="zh-CN" altLang="en-US"/>
        </a:p>
      </dgm:t>
    </dgm:pt>
    <dgm:pt modelId="{7A6E4D93-CC0B-4F09-8FC5-88D71B4AD143}" type="pres">
      <dgm:prSet presAssocID="{1F6C0926-7F06-4ADA-B00D-B8FE43854AAF}" presName="connectorText" presStyleLbl="sibTrans2D1" presStyleIdx="2" presStyleCnt="4"/>
      <dgm:spPr/>
      <dgm:t>
        <a:bodyPr/>
        <a:lstStyle/>
        <a:p>
          <a:endParaRPr lang="zh-CN" altLang="en-US"/>
        </a:p>
      </dgm:t>
    </dgm:pt>
    <dgm:pt modelId="{93E26799-8902-4173-AF8A-B84260D52341}" type="pres">
      <dgm:prSet presAssocID="{18960234-A81F-4956-8A62-D1CA1D615AEF}" presName="node" presStyleLbl="node1" presStyleIdx="2" presStyleCnt="4" custScaleX="187544">
        <dgm:presLayoutVars>
          <dgm:bulletEnabled val="1"/>
        </dgm:presLayoutVars>
      </dgm:prSet>
      <dgm:spPr/>
      <dgm:t>
        <a:bodyPr/>
        <a:lstStyle/>
        <a:p>
          <a:endParaRPr lang="zh-CN" altLang="en-US"/>
        </a:p>
      </dgm:t>
    </dgm:pt>
    <dgm:pt modelId="{98D94D38-99ED-4423-B2B3-DD8C7DEB3396}" type="pres">
      <dgm:prSet presAssocID="{9AA27FD1-9130-40C4-AB0E-C2B96DAE6079}" presName="parTrans" presStyleLbl="sibTrans2D1" presStyleIdx="3" presStyleCnt="4"/>
      <dgm:spPr/>
      <dgm:t>
        <a:bodyPr/>
        <a:lstStyle/>
        <a:p>
          <a:endParaRPr lang="zh-CN" altLang="en-US"/>
        </a:p>
      </dgm:t>
    </dgm:pt>
    <dgm:pt modelId="{A6CFE409-6147-4763-8892-8B089038C56A}" type="pres">
      <dgm:prSet presAssocID="{9AA27FD1-9130-40C4-AB0E-C2B96DAE6079}" presName="connectorText" presStyleLbl="sibTrans2D1" presStyleIdx="3" presStyleCnt="4"/>
      <dgm:spPr/>
      <dgm:t>
        <a:bodyPr/>
        <a:lstStyle/>
        <a:p>
          <a:endParaRPr lang="zh-CN" altLang="en-US"/>
        </a:p>
      </dgm:t>
    </dgm:pt>
    <dgm:pt modelId="{6BA7CCBA-A8F5-4E34-916D-11359FE870F0}" type="pres">
      <dgm:prSet presAssocID="{3928D43F-8277-4C37-B8B5-36CA4965EF63}" presName="node" presStyleLbl="node1" presStyleIdx="3" presStyleCnt="4" custScaleX="168902" custRadScaleRad="131628">
        <dgm:presLayoutVars>
          <dgm:bulletEnabled val="1"/>
        </dgm:presLayoutVars>
      </dgm:prSet>
      <dgm:spPr/>
      <dgm:t>
        <a:bodyPr/>
        <a:lstStyle/>
        <a:p>
          <a:endParaRPr lang="zh-CN" altLang="en-US"/>
        </a:p>
      </dgm:t>
    </dgm:pt>
  </dgm:ptLst>
  <dgm:cxnLst>
    <dgm:cxn modelId="{ADE4FC1E-C0F6-4F0B-9EA1-07A212787D2E}" type="presOf" srcId="{18960234-A81F-4956-8A62-D1CA1D615AEF}" destId="{93E26799-8902-4173-AF8A-B84260D52341}" srcOrd="0" destOrd="0" presId="urn:microsoft.com/office/officeart/2005/8/layout/radial5"/>
    <dgm:cxn modelId="{94B8915D-3C28-4909-8C2C-E598DBBF28C9}" type="presOf" srcId="{9AA27FD1-9130-40C4-AB0E-C2B96DAE6079}" destId="{A6CFE409-6147-4763-8892-8B089038C56A}" srcOrd="1" destOrd="0" presId="urn:microsoft.com/office/officeart/2005/8/layout/radial5"/>
    <dgm:cxn modelId="{8CE10590-4A57-4AEC-A2AB-CC173C5DD886}" type="presOf" srcId="{64E363D2-65D7-45EF-BA7A-3FE9A60D87D4}" destId="{DC5A26FB-5255-46CD-B861-80E6756A6F18}" srcOrd="1" destOrd="0" presId="urn:microsoft.com/office/officeart/2005/8/layout/radial5"/>
    <dgm:cxn modelId="{C0795A73-B43E-46FC-BB8D-FD54D4B1D8A1}" type="presOf" srcId="{E57EC226-122D-4212-A208-AF838C5BD90D}" destId="{B46087DA-78E8-4A1A-BCF3-E47FDB6C28D6}" srcOrd="0" destOrd="0" presId="urn:microsoft.com/office/officeart/2005/8/layout/radial5"/>
    <dgm:cxn modelId="{07DCD098-730C-4137-A2B9-BD093F5DF648}" type="presOf" srcId="{3928D43F-8277-4C37-B8B5-36CA4965EF63}" destId="{6BA7CCBA-A8F5-4E34-916D-11359FE870F0}" srcOrd="0" destOrd="0" presId="urn:microsoft.com/office/officeart/2005/8/layout/radial5"/>
    <dgm:cxn modelId="{B3CEA57A-A58A-4989-B531-447E361AD4CA}" type="presOf" srcId="{E57EC226-122D-4212-A208-AF838C5BD90D}" destId="{77145102-4F43-4953-8B81-7F34BF17E687}" srcOrd="1" destOrd="0" presId="urn:microsoft.com/office/officeart/2005/8/layout/radial5"/>
    <dgm:cxn modelId="{8D1F0A50-279D-4C30-AFB1-32D3355A0A8B}" type="presOf" srcId="{1F6C0926-7F06-4ADA-B00D-B8FE43854AAF}" destId="{25F98E75-ED47-4737-AD68-1A38EF8D6A24}" srcOrd="0" destOrd="0" presId="urn:microsoft.com/office/officeart/2005/8/layout/radial5"/>
    <dgm:cxn modelId="{0951E275-930E-4498-A9B0-EBBC9BFB4340}" srcId="{0C6F5A18-B4CE-4D11-A5E9-C49762B4F6A6}" destId="{3928D43F-8277-4C37-B8B5-36CA4965EF63}" srcOrd="3" destOrd="0" parTransId="{9AA27FD1-9130-40C4-AB0E-C2B96DAE6079}" sibTransId="{051ECAE1-91BE-47DC-872A-74018DE45B5C}"/>
    <dgm:cxn modelId="{EC42B3E6-2613-484A-A9EE-AE9847F38039}" type="presOf" srcId="{64E363D2-65D7-45EF-BA7A-3FE9A60D87D4}" destId="{AAF9ECDE-8408-4100-A427-68A399B73BE6}" srcOrd="0" destOrd="0" presId="urn:microsoft.com/office/officeart/2005/8/layout/radial5"/>
    <dgm:cxn modelId="{3A34E021-830B-4B3E-A42F-D59EB0017C2A}" srcId="{2849314F-B6EA-4C30-9E7B-BD7F244EE4D6}" destId="{0C6F5A18-B4CE-4D11-A5E9-C49762B4F6A6}" srcOrd="0" destOrd="0" parTransId="{F32BC351-3AB0-45FB-BB2A-13CCB718B91E}" sibTransId="{F5460C48-95DB-4AC8-A6B8-86979FCF15E0}"/>
    <dgm:cxn modelId="{F02D2622-623A-4064-9FD1-9470E88EE807}" type="presOf" srcId="{0C6F5A18-B4CE-4D11-A5E9-C49762B4F6A6}" destId="{E3D4A8EA-7CAC-4944-AF23-E32ED7C67A1D}" srcOrd="0" destOrd="0" presId="urn:microsoft.com/office/officeart/2005/8/layout/radial5"/>
    <dgm:cxn modelId="{95DD3ECA-8301-49EC-9953-E55FBF9EAD89}" type="presOf" srcId="{1F6C0926-7F06-4ADA-B00D-B8FE43854AAF}" destId="{7A6E4D93-CC0B-4F09-8FC5-88D71B4AD143}" srcOrd="1" destOrd="0" presId="urn:microsoft.com/office/officeart/2005/8/layout/radial5"/>
    <dgm:cxn modelId="{AE7F7140-2C61-4996-B747-BE8723DA3FF0}" type="presOf" srcId="{E651C0EE-5842-40CB-979F-5EF474C45976}" destId="{99C4F480-C16D-4EA0-B005-96EE241E410F}" srcOrd="0" destOrd="0" presId="urn:microsoft.com/office/officeart/2005/8/layout/radial5"/>
    <dgm:cxn modelId="{FBC72722-3DA5-48E4-A400-E01413BCC27A}" type="presOf" srcId="{D4EBAA6E-C1C7-4EE6-9A2F-32BA35BE21D5}" destId="{4FCE48B9-7444-4676-8E63-AA34CE96EA4A}" srcOrd="0" destOrd="0" presId="urn:microsoft.com/office/officeart/2005/8/layout/radial5"/>
    <dgm:cxn modelId="{7AC13705-001C-4111-BFA7-E79CC9D1BA08}" type="presOf" srcId="{2849314F-B6EA-4C30-9E7B-BD7F244EE4D6}" destId="{AF91A214-DD53-452D-BB90-D7EA32A8CDBB}" srcOrd="0" destOrd="0" presId="urn:microsoft.com/office/officeart/2005/8/layout/radial5"/>
    <dgm:cxn modelId="{52A20183-D786-44E1-9466-1CDE6B4447F8}" srcId="{0C6F5A18-B4CE-4D11-A5E9-C49762B4F6A6}" destId="{E651C0EE-5842-40CB-979F-5EF474C45976}" srcOrd="1" destOrd="0" parTransId="{E57EC226-122D-4212-A208-AF838C5BD90D}" sibTransId="{06B1EC99-063B-4DE7-A568-A90269CC8F46}"/>
    <dgm:cxn modelId="{FC4DBB62-B846-4930-854B-BE93F9E4BDA5}" srcId="{0C6F5A18-B4CE-4D11-A5E9-C49762B4F6A6}" destId="{18960234-A81F-4956-8A62-D1CA1D615AEF}" srcOrd="2" destOrd="0" parTransId="{1F6C0926-7F06-4ADA-B00D-B8FE43854AAF}" sibTransId="{8D6878CE-2820-4550-A49D-D082B5F473CE}"/>
    <dgm:cxn modelId="{2D8B2AE2-B5C3-4F3D-94C0-3024C7F87370}" srcId="{0C6F5A18-B4CE-4D11-A5E9-C49762B4F6A6}" destId="{D4EBAA6E-C1C7-4EE6-9A2F-32BA35BE21D5}" srcOrd="0" destOrd="0" parTransId="{64E363D2-65D7-45EF-BA7A-3FE9A60D87D4}" sibTransId="{E9791E02-2395-409B-9E2C-63A2E6BB4086}"/>
    <dgm:cxn modelId="{A934CBA9-A7C1-4B0A-A4C8-6FA0D89A8284}" type="presOf" srcId="{9AA27FD1-9130-40C4-AB0E-C2B96DAE6079}" destId="{98D94D38-99ED-4423-B2B3-DD8C7DEB3396}" srcOrd="0" destOrd="0" presId="urn:microsoft.com/office/officeart/2005/8/layout/radial5"/>
    <dgm:cxn modelId="{9EC212D2-DBC6-406A-A8A1-5E1528155F9F}" type="presParOf" srcId="{AF91A214-DD53-452D-BB90-D7EA32A8CDBB}" destId="{E3D4A8EA-7CAC-4944-AF23-E32ED7C67A1D}" srcOrd="0" destOrd="0" presId="urn:microsoft.com/office/officeart/2005/8/layout/radial5"/>
    <dgm:cxn modelId="{79C5F9CD-EEA4-4CD8-8477-977B3A4B4C28}" type="presParOf" srcId="{AF91A214-DD53-452D-BB90-D7EA32A8CDBB}" destId="{AAF9ECDE-8408-4100-A427-68A399B73BE6}" srcOrd="1" destOrd="0" presId="urn:microsoft.com/office/officeart/2005/8/layout/radial5"/>
    <dgm:cxn modelId="{60E0B92D-3659-4955-B4B3-1DF594B95044}" type="presParOf" srcId="{AAF9ECDE-8408-4100-A427-68A399B73BE6}" destId="{DC5A26FB-5255-46CD-B861-80E6756A6F18}" srcOrd="0" destOrd="0" presId="urn:microsoft.com/office/officeart/2005/8/layout/radial5"/>
    <dgm:cxn modelId="{3F39E93A-8152-4636-8A1B-AD0C5D0794D8}" type="presParOf" srcId="{AF91A214-DD53-452D-BB90-D7EA32A8CDBB}" destId="{4FCE48B9-7444-4676-8E63-AA34CE96EA4A}" srcOrd="2" destOrd="0" presId="urn:microsoft.com/office/officeart/2005/8/layout/radial5"/>
    <dgm:cxn modelId="{86152CE7-A3E7-47AD-B8BE-454FF7918F0B}" type="presParOf" srcId="{AF91A214-DD53-452D-BB90-D7EA32A8CDBB}" destId="{B46087DA-78E8-4A1A-BCF3-E47FDB6C28D6}" srcOrd="3" destOrd="0" presId="urn:microsoft.com/office/officeart/2005/8/layout/radial5"/>
    <dgm:cxn modelId="{BA4C21F0-A223-48D2-B937-4896B3AB30AE}" type="presParOf" srcId="{B46087DA-78E8-4A1A-BCF3-E47FDB6C28D6}" destId="{77145102-4F43-4953-8B81-7F34BF17E687}" srcOrd="0" destOrd="0" presId="urn:microsoft.com/office/officeart/2005/8/layout/radial5"/>
    <dgm:cxn modelId="{126A5B03-8331-4CAB-9612-0A31260C9D17}" type="presParOf" srcId="{AF91A214-DD53-452D-BB90-D7EA32A8CDBB}" destId="{99C4F480-C16D-4EA0-B005-96EE241E410F}" srcOrd="4" destOrd="0" presId="urn:microsoft.com/office/officeart/2005/8/layout/radial5"/>
    <dgm:cxn modelId="{F1775173-2022-4DCB-841E-60791C834F7B}" type="presParOf" srcId="{AF91A214-DD53-452D-BB90-D7EA32A8CDBB}" destId="{25F98E75-ED47-4737-AD68-1A38EF8D6A24}" srcOrd="5" destOrd="0" presId="urn:microsoft.com/office/officeart/2005/8/layout/radial5"/>
    <dgm:cxn modelId="{877A68E4-F9AC-4F8C-84B9-DBA53CB36489}" type="presParOf" srcId="{25F98E75-ED47-4737-AD68-1A38EF8D6A24}" destId="{7A6E4D93-CC0B-4F09-8FC5-88D71B4AD143}" srcOrd="0" destOrd="0" presId="urn:microsoft.com/office/officeart/2005/8/layout/radial5"/>
    <dgm:cxn modelId="{36D504D6-855F-4CAA-9DC9-034759DCF9F1}" type="presParOf" srcId="{AF91A214-DD53-452D-BB90-D7EA32A8CDBB}" destId="{93E26799-8902-4173-AF8A-B84260D52341}" srcOrd="6" destOrd="0" presId="urn:microsoft.com/office/officeart/2005/8/layout/radial5"/>
    <dgm:cxn modelId="{DA990656-AEB6-4AA6-A084-14E7CA940F70}" type="presParOf" srcId="{AF91A214-DD53-452D-BB90-D7EA32A8CDBB}" destId="{98D94D38-99ED-4423-B2B3-DD8C7DEB3396}" srcOrd="7" destOrd="0" presId="urn:microsoft.com/office/officeart/2005/8/layout/radial5"/>
    <dgm:cxn modelId="{D9B00B38-3FDA-4774-8F30-DAAC037DA359}" type="presParOf" srcId="{98D94D38-99ED-4423-B2B3-DD8C7DEB3396}" destId="{A6CFE409-6147-4763-8892-8B089038C56A}" srcOrd="0" destOrd="0" presId="urn:microsoft.com/office/officeart/2005/8/layout/radial5"/>
    <dgm:cxn modelId="{437F2597-329F-423E-ABCF-542581E7DA04}" type="presParOf" srcId="{AF91A214-DD53-452D-BB90-D7EA32A8CDBB}" destId="{6BA7CCBA-A8F5-4E34-916D-11359FE870F0}"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7D8A63-E187-4F4E-B902-A9A02F71555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zh-CN" altLang="en-US"/>
        </a:p>
      </dgm:t>
    </dgm:pt>
    <dgm:pt modelId="{DA999890-4B5D-42D6-8CA6-FEA8AB9CD8DA}">
      <dgm:prSet phldrT="[文本]"/>
      <dgm:spPr>
        <a:solidFill>
          <a:schemeClr val="accent2"/>
        </a:solidFill>
      </dgm:spPr>
      <dgm:t>
        <a:bodyPr/>
        <a:lstStyle/>
        <a:p>
          <a:r>
            <a:rPr lang="zh-CN" altLang="en-US" b="1" dirty="0" smtClean="0">
              <a:solidFill>
                <a:schemeClr val="tx1"/>
              </a:solidFill>
            </a:rPr>
            <a:t>核算目的二</a:t>
          </a:r>
          <a:endParaRPr lang="zh-CN" altLang="en-US" b="1" dirty="0">
            <a:solidFill>
              <a:schemeClr val="tx1"/>
            </a:solidFill>
          </a:endParaRPr>
        </a:p>
      </dgm:t>
    </dgm:pt>
    <dgm:pt modelId="{DC5DF012-A9CD-45DE-B173-72A76FDDD219}" type="parTrans" cxnId="{0B13A443-775F-4C4C-B1F4-9AAEC2E15610}">
      <dgm:prSet/>
      <dgm:spPr/>
      <dgm:t>
        <a:bodyPr/>
        <a:lstStyle/>
        <a:p>
          <a:endParaRPr lang="zh-CN" altLang="en-US"/>
        </a:p>
      </dgm:t>
    </dgm:pt>
    <dgm:pt modelId="{1FBE5E03-79AF-48E4-91E3-794E0EAA4981}" type="sibTrans" cxnId="{0B13A443-775F-4C4C-B1F4-9AAEC2E15610}">
      <dgm:prSet/>
      <dgm:spPr/>
      <dgm:t>
        <a:bodyPr/>
        <a:lstStyle/>
        <a:p>
          <a:endParaRPr lang="zh-CN" altLang="en-US"/>
        </a:p>
      </dgm:t>
    </dgm:pt>
    <dgm:pt modelId="{90ABDE03-E351-450C-BC0A-97AA8BED0ABD}">
      <dgm:prSet phldrT="[文本]" custT="1"/>
      <dgm:spPr>
        <a:solidFill>
          <a:srgbClr val="00B050"/>
        </a:solidFill>
        <a:ln>
          <a:noFill/>
        </a:ln>
      </dgm:spPr>
      <dgm:t>
        <a:bodyPr/>
        <a:lstStyle/>
        <a:p>
          <a:r>
            <a:rPr lang="zh-CN" altLang="en-US" sz="1600" dirty="0" smtClean="0"/>
            <a:t>更全面地计算住户收入</a:t>
          </a:r>
          <a:endParaRPr lang="zh-CN" altLang="en-US" sz="1600" dirty="0"/>
        </a:p>
      </dgm:t>
    </dgm:pt>
    <dgm:pt modelId="{2F041591-7E88-4498-985D-BDDAAB0F2130}" type="parTrans" cxnId="{ADBCC017-E688-45A0-950E-CFB9475E73B3}">
      <dgm:prSet/>
      <dgm:spPr/>
      <dgm:t>
        <a:bodyPr/>
        <a:lstStyle/>
        <a:p>
          <a:endParaRPr lang="zh-CN" altLang="en-US"/>
        </a:p>
      </dgm:t>
    </dgm:pt>
    <dgm:pt modelId="{26F272C7-C83B-4A03-82E0-09198BF77B41}" type="sibTrans" cxnId="{ADBCC017-E688-45A0-950E-CFB9475E73B3}">
      <dgm:prSet/>
      <dgm:spPr/>
      <dgm:t>
        <a:bodyPr/>
        <a:lstStyle/>
        <a:p>
          <a:endParaRPr lang="zh-CN" altLang="en-US"/>
        </a:p>
      </dgm:t>
    </dgm:pt>
    <dgm:pt modelId="{99D11AF1-CE90-4646-BB3B-CC449D41AA37}">
      <dgm:prSet phldrT="[文本]"/>
      <dgm:spPr>
        <a:solidFill>
          <a:schemeClr val="accent2"/>
        </a:solidFill>
      </dgm:spPr>
      <dgm:t>
        <a:bodyPr/>
        <a:lstStyle/>
        <a:p>
          <a:r>
            <a:rPr lang="zh-CN" altLang="en-US" b="1" dirty="0" smtClean="0">
              <a:solidFill>
                <a:schemeClr val="tx1"/>
              </a:solidFill>
            </a:rPr>
            <a:t>核算目的一</a:t>
          </a:r>
          <a:endParaRPr lang="zh-CN" altLang="en-US" b="1" dirty="0">
            <a:solidFill>
              <a:schemeClr val="tx1"/>
            </a:solidFill>
          </a:endParaRPr>
        </a:p>
      </dgm:t>
    </dgm:pt>
    <dgm:pt modelId="{0E2DF289-0582-46E0-8D54-40560C959181}" type="parTrans" cxnId="{A359731F-A088-498E-BA83-149C3A33395D}">
      <dgm:prSet/>
      <dgm:spPr/>
      <dgm:t>
        <a:bodyPr/>
        <a:lstStyle/>
        <a:p>
          <a:endParaRPr lang="zh-CN" altLang="en-US"/>
        </a:p>
      </dgm:t>
    </dgm:pt>
    <dgm:pt modelId="{C74C27AD-A939-43D1-87C6-E9CFE4F4A64E}" type="sibTrans" cxnId="{A359731F-A088-498E-BA83-149C3A33395D}">
      <dgm:prSet/>
      <dgm:spPr/>
      <dgm:t>
        <a:bodyPr/>
        <a:lstStyle/>
        <a:p>
          <a:endParaRPr lang="zh-CN" altLang="en-US"/>
        </a:p>
      </dgm:t>
    </dgm:pt>
    <dgm:pt modelId="{79FFBD13-181E-4EBD-8D27-BD067E4E5008}">
      <dgm:prSet phldrT="[文本]" custT="1"/>
      <dgm:spPr>
        <a:solidFill>
          <a:srgbClr val="00B050"/>
        </a:solidFill>
        <a:ln>
          <a:noFill/>
        </a:ln>
      </dgm:spPr>
      <dgm:t>
        <a:bodyPr/>
        <a:lstStyle/>
        <a:p>
          <a:r>
            <a:rPr lang="zh-CN" altLang="en-US" sz="1600" dirty="0" smtClean="0"/>
            <a:t>更清楚地说明政府的作用</a:t>
          </a:r>
          <a:endParaRPr lang="zh-CN" altLang="en-US" sz="1600" dirty="0"/>
        </a:p>
      </dgm:t>
    </dgm:pt>
    <dgm:pt modelId="{8B60FB01-EE45-4EED-ADA7-F5979AA15E0D}" type="parTrans" cxnId="{548F58D4-9DF9-4049-A915-84F473A74CD0}">
      <dgm:prSet/>
      <dgm:spPr/>
      <dgm:t>
        <a:bodyPr/>
        <a:lstStyle/>
        <a:p>
          <a:endParaRPr lang="zh-CN" altLang="en-US"/>
        </a:p>
      </dgm:t>
    </dgm:pt>
    <dgm:pt modelId="{2917E193-2829-49AA-87EA-491EA5DC3A30}" type="sibTrans" cxnId="{548F58D4-9DF9-4049-A915-84F473A74CD0}">
      <dgm:prSet/>
      <dgm:spPr/>
      <dgm:t>
        <a:bodyPr/>
        <a:lstStyle/>
        <a:p>
          <a:endParaRPr lang="zh-CN" altLang="en-US"/>
        </a:p>
      </dgm:t>
    </dgm:pt>
    <dgm:pt modelId="{8C66E5BE-4F8D-4FAC-8A3A-EEB1A098D08D}">
      <dgm:prSet phldrT="[文本]"/>
      <dgm:spPr>
        <a:solidFill>
          <a:schemeClr val="accent2"/>
        </a:solidFill>
      </dgm:spPr>
      <dgm:t>
        <a:bodyPr/>
        <a:lstStyle/>
        <a:p>
          <a:r>
            <a:rPr lang="zh-CN" altLang="en-US" b="1" dirty="0" smtClean="0">
              <a:solidFill>
                <a:schemeClr val="tx1"/>
              </a:solidFill>
            </a:rPr>
            <a:t>核算目的四</a:t>
          </a:r>
          <a:endParaRPr lang="zh-CN" altLang="en-US" b="1" dirty="0">
            <a:solidFill>
              <a:schemeClr val="tx1"/>
            </a:solidFill>
          </a:endParaRPr>
        </a:p>
      </dgm:t>
    </dgm:pt>
    <dgm:pt modelId="{3F1C3085-E4AF-4DA5-B2AA-DAB602A483B3}" type="parTrans" cxnId="{02BEA4EA-BC61-4962-837D-1922DF1E09F1}">
      <dgm:prSet/>
      <dgm:spPr/>
      <dgm:t>
        <a:bodyPr/>
        <a:lstStyle/>
        <a:p>
          <a:endParaRPr lang="zh-CN" altLang="en-US"/>
        </a:p>
      </dgm:t>
    </dgm:pt>
    <dgm:pt modelId="{91963516-19E3-4A5C-BFE7-510BE0AAF1D6}" type="sibTrans" cxnId="{02BEA4EA-BC61-4962-837D-1922DF1E09F1}">
      <dgm:prSet/>
      <dgm:spPr/>
      <dgm:t>
        <a:bodyPr/>
        <a:lstStyle/>
        <a:p>
          <a:endParaRPr lang="zh-CN" altLang="en-US"/>
        </a:p>
      </dgm:t>
    </dgm:pt>
    <dgm:pt modelId="{D71D5F7B-1FAF-41E5-82BC-3C784F6C2594}">
      <dgm:prSet phldrT="[文本]" custT="1"/>
      <dgm:spPr>
        <a:solidFill>
          <a:srgbClr val="00B050"/>
        </a:solidFill>
        <a:ln>
          <a:noFill/>
        </a:ln>
      </dgm:spPr>
      <dgm:t>
        <a:bodyPr/>
        <a:lstStyle/>
        <a:p>
          <a:pPr algn="l"/>
          <a:r>
            <a:rPr lang="zh-CN" altLang="en-US" sz="1600" dirty="0" smtClean="0"/>
            <a:t>更全面地反映子部门间或其他住户间的再分配过程</a:t>
          </a:r>
          <a:endParaRPr lang="zh-CN" altLang="en-US" sz="1600" dirty="0"/>
        </a:p>
      </dgm:t>
    </dgm:pt>
    <dgm:pt modelId="{70304631-625E-41D8-87D9-969305512133}" type="parTrans" cxnId="{35800DA8-D3AA-46CC-A8D0-B8F26F5844B3}">
      <dgm:prSet/>
      <dgm:spPr/>
      <dgm:t>
        <a:bodyPr/>
        <a:lstStyle/>
        <a:p>
          <a:endParaRPr lang="zh-CN" altLang="en-US"/>
        </a:p>
      </dgm:t>
    </dgm:pt>
    <dgm:pt modelId="{EB098A47-8D32-4EB8-A88B-968965662DF9}" type="sibTrans" cxnId="{35800DA8-D3AA-46CC-A8D0-B8F26F5844B3}">
      <dgm:prSet/>
      <dgm:spPr/>
      <dgm:t>
        <a:bodyPr/>
        <a:lstStyle/>
        <a:p>
          <a:endParaRPr lang="zh-CN" altLang="en-US"/>
        </a:p>
      </dgm:t>
    </dgm:pt>
    <dgm:pt modelId="{48E53480-F431-4084-ADA4-B7765FD891B5}">
      <dgm:prSet phldrT="[文本]"/>
      <dgm:spPr>
        <a:solidFill>
          <a:schemeClr val="accent2"/>
        </a:solidFill>
      </dgm:spPr>
      <dgm:t>
        <a:bodyPr/>
        <a:lstStyle/>
        <a:p>
          <a:r>
            <a:rPr lang="zh-CN" altLang="en-US" b="1" dirty="0" smtClean="0">
              <a:solidFill>
                <a:schemeClr val="tx1"/>
              </a:solidFill>
            </a:rPr>
            <a:t>核算目的三</a:t>
          </a:r>
          <a:endParaRPr lang="zh-CN" altLang="en-US" b="1" dirty="0">
            <a:solidFill>
              <a:schemeClr val="tx1"/>
            </a:solidFill>
          </a:endParaRPr>
        </a:p>
      </dgm:t>
    </dgm:pt>
    <dgm:pt modelId="{D67E326B-264E-4043-8C1A-DBE0E9FE72C2}" type="parTrans" cxnId="{51FA7561-767E-4E8D-ABCD-234837B2675B}">
      <dgm:prSet/>
      <dgm:spPr/>
      <dgm:t>
        <a:bodyPr/>
        <a:lstStyle/>
        <a:p>
          <a:endParaRPr lang="zh-CN" altLang="en-US"/>
        </a:p>
      </dgm:t>
    </dgm:pt>
    <dgm:pt modelId="{10C71C03-47B3-4927-98A5-112D52292C06}" type="sibTrans" cxnId="{51FA7561-767E-4E8D-ABCD-234837B2675B}">
      <dgm:prSet/>
      <dgm:spPr/>
      <dgm:t>
        <a:bodyPr/>
        <a:lstStyle/>
        <a:p>
          <a:endParaRPr lang="zh-CN" altLang="en-US"/>
        </a:p>
      </dgm:t>
    </dgm:pt>
    <dgm:pt modelId="{2689CA4C-6577-4621-B678-B8ED0420F5B6}">
      <dgm:prSet phldrT="[文本]" custT="1"/>
      <dgm:spPr>
        <a:solidFill>
          <a:srgbClr val="00B050"/>
        </a:solidFill>
        <a:ln>
          <a:noFill/>
        </a:ln>
      </dgm:spPr>
      <dgm:t>
        <a:bodyPr/>
        <a:lstStyle/>
        <a:p>
          <a:r>
            <a:rPr lang="zh-CN" altLang="en-US" sz="1600" dirty="0" smtClean="0"/>
            <a:t>便于进行国际比较</a:t>
          </a:r>
          <a:endParaRPr lang="zh-CN" altLang="en-US" sz="1600" dirty="0"/>
        </a:p>
      </dgm:t>
    </dgm:pt>
    <dgm:pt modelId="{6F9089CF-433C-4383-B43A-F74A2F1340CD}" type="parTrans" cxnId="{9CE1DE93-F331-4FC1-8B6E-A9C1F5717EFA}">
      <dgm:prSet/>
      <dgm:spPr/>
      <dgm:t>
        <a:bodyPr/>
        <a:lstStyle/>
        <a:p>
          <a:endParaRPr lang="zh-CN" altLang="en-US"/>
        </a:p>
      </dgm:t>
    </dgm:pt>
    <dgm:pt modelId="{CE8DA8C3-5526-4431-9F32-7C8DDF518A24}" type="sibTrans" cxnId="{9CE1DE93-F331-4FC1-8B6E-A9C1F5717EFA}">
      <dgm:prSet/>
      <dgm:spPr/>
      <dgm:t>
        <a:bodyPr/>
        <a:lstStyle/>
        <a:p>
          <a:endParaRPr lang="zh-CN" altLang="en-US"/>
        </a:p>
      </dgm:t>
    </dgm:pt>
    <dgm:pt modelId="{A233F292-E9E3-4D5E-B610-D86CAC4EAA73}" type="pres">
      <dgm:prSet presAssocID="{577D8A63-E187-4F4E-B902-A9A02F715555}" presName="cycleMatrixDiagram" presStyleCnt="0">
        <dgm:presLayoutVars>
          <dgm:chMax val="1"/>
          <dgm:dir/>
          <dgm:animLvl val="lvl"/>
          <dgm:resizeHandles val="exact"/>
        </dgm:presLayoutVars>
      </dgm:prSet>
      <dgm:spPr/>
      <dgm:t>
        <a:bodyPr/>
        <a:lstStyle/>
        <a:p>
          <a:endParaRPr lang="zh-CN" altLang="en-US"/>
        </a:p>
      </dgm:t>
    </dgm:pt>
    <dgm:pt modelId="{A08378D1-2AC4-4608-82C6-E6EC5BEBA2D6}" type="pres">
      <dgm:prSet presAssocID="{577D8A63-E187-4F4E-B902-A9A02F715555}" presName="children" presStyleCnt="0"/>
      <dgm:spPr/>
    </dgm:pt>
    <dgm:pt modelId="{1E4BA326-7951-4689-8119-77FAF3891D10}" type="pres">
      <dgm:prSet presAssocID="{577D8A63-E187-4F4E-B902-A9A02F715555}" presName="child1group" presStyleCnt="0"/>
      <dgm:spPr/>
    </dgm:pt>
    <dgm:pt modelId="{508CB738-406B-40AF-A492-010A8D4B2D5A}" type="pres">
      <dgm:prSet presAssocID="{577D8A63-E187-4F4E-B902-A9A02F715555}" presName="child1" presStyleLbl="bgAcc1" presStyleIdx="0" presStyleCnt="4" custLinFactNeighborX="1789" custLinFactNeighborY="45340"/>
      <dgm:spPr/>
      <dgm:t>
        <a:bodyPr/>
        <a:lstStyle/>
        <a:p>
          <a:endParaRPr lang="zh-CN" altLang="en-US"/>
        </a:p>
      </dgm:t>
    </dgm:pt>
    <dgm:pt modelId="{26F02DCF-8C3A-4C3C-8424-6435016E8501}" type="pres">
      <dgm:prSet presAssocID="{577D8A63-E187-4F4E-B902-A9A02F715555}" presName="child1Text" presStyleLbl="bgAcc1" presStyleIdx="0" presStyleCnt="4">
        <dgm:presLayoutVars>
          <dgm:bulletEnabled val="1"/>
        </dgm:presLayoutVars>
      </dgm:prSet>
      <dgm:spPr/>
      <dgm:t>
        <a:bodyPr/>
        <a:lstStyle/>
        <a:p>
          <a:endParaRPr lang="zh-CN" altLang="en-US"/>
        </a:p>
      </dgm:t>
    </dgm:pt>
    <dgm:pt modelId="{A44034F9-410F-448D-BB72-487F080EB848}" type="pres">
      <dgm:prSet presAssocID="{577D8A63-E187-4F4E-B902-A9A02F715555}" presName="child2group" presStyleCnt="0"/>
      <dgm:spPr/>
    </dgm:pt>
    <dgm:pt modelId="{953F90D8-A89E-460F-BB6F-0AC1E24B3028}" type="pres">
      <dgm:prSet presAssocID="{577D8A63-E187-4F4E-B902-A9A02F715555}" presName="child2" presStyleLbl="bgAcc1" presStyleIdx="1" presStyleCnt="4" custLinFactNeighborX="-1835" custLinFactNeighborY="44376"/>
      <dgm:spPr/>
      <dgm:t>
        <a:bodyPr/>
        <a:lstStyle/>
        <a:p>
          <a:endParaRPr lang="zh-CN" altLang="en-US"/>
        </a:p>
      </dgm:t>
    </dgm:pt>
    <dgm:pt modelId="{3D57990A-82D9-4E1B-B6FF-30489E945E61}" type="pres">
      <dgm:prSet presAssocID="{577D8A63-E187-4F4E-B902-A9A02F715555}" presName="child2Text" presStyleLbl="bgAcc1" presStyleIdx="1" presStyleCnt="4">
        <dgm:presLayoutVars>
          <dgm:bulletEnabled val="1"/>
        </dgm:presLayoutVars>
      </dgm:prSet>
      <dgm:spPr/>
      <dgm:t>
        <a:bodyPr/>
        <a:lstStyle/>
        <a:p>
          <a:endParaRPr lang="zh-CN" altLang="en-US"/>
        </a:p>
      </dgm:t>
    </dgm:pt>
    <dgm:pt modelId="{7675AFF0-6CEF-436D-996A-C79B35F40E02}" type="pres">
      <dgm:prSet presAssocID="{577D8A63-E187-4F4E-B902-A9A02F715555}" presName="child3group" presStyleCnt="0"/>
      <dgm:spPr/>
    </dgm:pt>
    <dgm:pt modelId="{998778F1-4FB3-4243-A919-1C439C8ED4E1}" type="pres">
      <dgm:prSet presAssocID="{577D8A63-E187-4F4E-B902-A9A02F715555}" presName="child3" presStyleLbl="bgAcc1" presStyleIdx="2" presStyleCnt="4" custScaleX="110461" custScaleY="149412" custLinFactNeighborX="1101" custLinFactNeighborY="-11144"/>
      <dgm:spPr/>
      <dgm:t>
        <a:bodyPr/>
        <a:lstStyle/>
        <a:p>
          <a:endParaRPr lang="zh-CN" altLang="en-US"/>
        </a:p>
      </dgm:t>
    </dgm:pt>
    <dgm:pt modelId="{83866526-4E14-41A2-961E-C0BAC33C472B}" type="pres">
      <dgm:prSet presAssocID="{577D8A63-E187-4F4E-B902-A9A02F715555}" presName="child3Text" presStyleLbl="bgAcc1" presStyleIdx="2" presStyleCnt="4">
        <dgm:presLayoutVars>
          <dgm:bulletEnabled val="1"/>
        </dgm:presLayoutVars>
      </dgm:prSet>
      <dgm:spPr/>
      <dgm:t>
        <a:bodyPr/>
        <a:lstStyle/>
        <a:p>
          <a:endParaRPr lang="zh-CN" altLang="en-US"/>
        </a:p>
      </dgm:t>
    </dgm:pt>
    <dgm:pt modelId="{6D780547-1859-4758-A265-E073BF8F3E76}" type="pres">
      <dgm:prSet presAssocID="{577D8A63-E187-4F4E-B902-A9A02F715555}" presName="child4group" presStyleCnt="0"/>
      <dgm:spPr/>
    </dgm:pt>
    <dgm:pt modelId="{23F59593-FF3F-4848-ACF4-455C8533B4D1}" type="pres">
      <dgm:prSet presAssocID="{577D8A63-E187-4F4E-B902-A9A02F715555}" presName="child4" presStyleLbl="bgAcc1" presStyleIdx="3" presStyleCnt="4" custScaleY="102472" custLinFactNeighborX="857" custLinFactNeighborY="-34959"/>
      <dgm:spPr/>
      <dgm:t>
        <a:bodyPr/>
        <a:lstStyle/>
        <a:p>
          <a:endParaRPr lang="zh-CN" altLang="en-US"/>
        </a:p>
      </dgm:t>
    </dgm:pt>
    <dgm:pt modelId="{B20DD458-85A2-4FDC-97D7-A38E64C26D1D}" type="pres">
      <dgm:prSet presAssocID="{577D8A63-E187-4F4E-B902-A9A02F715555}" presName="child4Text" presStyleLbl="bgAcc1" presStyleIdx="3" presStyleCnt="4">
        <dgm:presLayoutVars>
          <dgm:bulletEnabled val="1"/>
        </dgm:presLayoutVars>
      </dgm:prSet>
      <dgm:spPr/>
      <dgm:t>
        <a:bodyPr/>
        <a:lstStyle/>
        <a:p>
          <a:endParaRPr lang="zh-CN" altLang="en-US"/>
        </a:p>
      </dgm:t>
    </dgm:pt>
    <dgm:pt modelId="{10B19CFC-F6D0-444D-9026-639EAA4D0E45}" type="pres">
      <dgm:prSet presAssocID="{577D8A63-E187-4F4E-B902-A9A02F715555}" presName="childPlaceholder" presStyleCnt="0"/>
      <dgm:spPr/>
    </dgm:pt>
    <dgm:pt modelId="{0D916871-62D6-447A-8075-99D2CD8900DE}" type="pres">
      <dgm:prSet presAssocID="{577D8A63-E187-4F4E-B902-A9A02F715555}" presName="circle" presStyleCnt="0"/>
      <dgm:spPr/>
    </dgm:pt>
    <dgm:pt modelId="{999200FA-73B5-4814-AF8A-ED6D4CFF23FF}" type="pres">
      <dgm:prSet presAssocID="{577D8A63-E187-4F4E-B902-A9A02F715555}" presName="quadrant1" presStyleLbl="node1" presStyleIdx="0" presStyleCnt="4" custScaleX="69221" custScaleY="71812" custLinFactNeighborX="16388" custLinFactNeighborY="16388">
        <dgm:presLayoutVars>
          <dgm:chMax val="1"/>
          <dgm:bulletEnabled val="1"/>
        </dgm:presLayoutVars>
      </dgm:prSet>
      <dgm:spPr/>
      <dgm:t>
        <a:bodyPr/>
        <a:lstStyle/>
        <a:p>
          <a:endParaRPr lang="zh-CN" altLang="en-US"/>
        </a:p>
      </dgm:t>
    </dgm:pt>
    <dgm:pt modelId="{8D73D9D5-ECD2-4885-A4D7-969598E22429}" type="pres">
      <dgm:prSet presAssocID="{577D8A63-E187-4F4E-B902-A9A02F715555}" presName="quadrant2" presStyleLbl="node1" presStyleIdx="1" presStyleCnt="4" custScaleX="64067" custScaleY="70500" custLinFactNeighborX="-15513" custLinFactNeighborY="16388">
        <dgm:presLayoutVars>
          <dgm:chMax val="1"/>
          <dgm:bulletEnabled val="1"/>
        </dgm:presLayoutVars>
      </dgm:prSet>
      <dgm:spPr/>
      <dgm:t>
        <a:bodyPr/>
        <a:lstStyle/>
        <a:p>
          <a:endParaRPr lang="zh-CN" altLang="en-US"/>
        </a:p>
      </dgm:t>
    </dgm:pt>
    <dgm:pt modelId="{645BA777-CA38-4EE0-A8AC-5013ECB64187}" type="pres">
      <dgm:prSet presAssocID="{577D8A63-E187-4F4E-B902-A9A02F715555}" presName="quadrant3" presStyleLbl="node1" presStyleIdx="2" presStyleCnt="4" custScaleX="63635" custScaleY="72933" custLinFactNeighborX="-17044" custLinFactNeighborY="-11799">
        <dgm:presLayoutVars>
          <dgm:chMax val="1"/>
          <dgm:bulletEnabled val="1"/>
        </dgm:presLayoutVars>
      </dgm:prSet>
      <dgm:spPr/>
      <dgm:t>
        <a:bodyPr/>
        <a:lstStyle/>
        <a:p>
          <a:endParaRPr lang="zh-CN" altLang="en-US"/>
        </a:p>
      </dgm:t>
    </dgm:pt>
    <dgm:pt modelId="{AA006CA3-D073-4067-9842-09D4873BC423}" type="pres">
      <dgm:prSet presAssocID="{577D8A63-E187-4F4E-B902-A9A02F715555}" presName="quadrant4" presStyleLbl="node1" presStyleIdx="3" presStyleCnt="4" custScaleX="68439" custScaleY="72933" custLinFactNeighborX="15732" custLinFactNeighborY="-11799">
        <dgm:presLayoutVars>
          <dgm:chMax val="1"/>
          <dgm:bulletEnabled val="1"/>
        </dgm:presLayoutVars>
      </dgm:prSet>
      <dgm:spPr/>
      <dgm:t>
        <a:bodyPr/>
        <a:lstStyle/>
        <a:p>
          <a:endParaRPr lang="zh-CN" altLang="en-US"/>
        </a:p>
      </dgm:t>
    </dgm:pt>
    <dgm:pt modelId="{00DD0CF3-CB96-4B92-90B3-C759D2F40BEA}" type="pres">
      <dgm:prSet presAssocID="{577D8A63-E187-4F4E-B902-A9A02F715555}" presName="quadrantPlaceholder" presStyleCnt="0"/>
      <dgm:spPr/>
    </dgm:pt>
    <dgm:pt modelId="{69A258C3-0AD5-4F22-90C1-A104D1F9696B}" type="pres">
      <dgm:prSet presAssocID="{577D8A63-E187-4F4E-B902-A9A02F715555}" presName="center1" presStyleLbl="fgShp" presStyleIdx="0" presStyleCnt="2"/>
      <dgm:spPr/>
    </dgm:pt>
    <dgm:pt modelId="{5413A830-77DE-450E-96BB-8A80B7644389}" type="pres">
      <dgm:prSet presAssocID="{577D8A63-E187-4F4E-B902-A9A02F715555}" presName="center2" presStyleLbl="fgShp" presStyleIdx="1" presStyleCnt="2"/>
      <dgm:spPr/>
    </dgm:pt>
  </dgm:ptLst>
  <dgm:cxnLst>
    <dgm:cxn modelId="{A359731F-A088-498E-BA83-149C3A33395D}" srcId="{577D8A63-E187-4F4E-B902-A9A02F715555}" destId="{99D11AF1-CE90-4646-BB3B-CC449D41AA37}" srcOrd="1" destOrd="0" parTransId="{0E2DF289-0582-46E0-8D54-40560C959181}" sibTransId="{C74C27AD-A939-43D1-87C6-E9CFE4F4A64E}"/>
    <dgm:cxn modelId="{1647EB32-3926-4923-A97C-9863C9AC49D5}" type="presOf" srcId="{D71D5F7B-1FAF-41E5-82BC-3C784F6C2594}" destId="{998778F1-4FB3-4243-A919-1C439C8ED4E1}" srcOrd="0" destOrd="0" presId="urn:microsoft.com/office/officeart/2005/8/layout/cycle4"/>
    <dgm:cxn modelId="{DEE66E60-2761-4F61-9D98-2C513659C286}" type="presOf" srcId="{2689CA4C-6577-4621-B678-B8ED0420F5B6}" destId="{B20DD458-85A2-4FDC-97D7-A38E64C26D1D}" srcOrd="1" destOrd="0" presId="urn:microsoft.com/office/officeart/2005/8/layout/cycle4"/>
    <dgm:cxn modelId="{0B13A443-775F-4C4C-B1F4-9AAEC2E15610}" srcId="{577D8A63-E187-4F4E-B902-A9A02F715555}" destId="{DA999890-4B5D-42D6-8CA6-FEA8AB9CD8DA}" srcOrd="0" destOrd="0" parTransId="{DC5DF012-A9CD-45DE-B173-72A76FDDD219}" sibTransId="{1FBE5E03-79AF-48E4-91E3-794E0EAA4981}"/>
    <dgm:cxn modelId="{8C28DC84-7ECC-4C1A-AB4B-C65F6A987F7B}" type="presOf" srcId="{99D11AF1-CE90-4646-BB3B-CC449D41AA37}" destId="{8D73D9D5-ECD2-4885-A4D7-969598E22429}" srcOrd="0" destOrd="0" presId="urn:microsoft.com/office/officeart/2005/8/layout/cycle4"/>
    <dgm:cxn modelId="{6BBBDCBE-2010-49A9-82F6-AD06086F01F0}" type="presOf" srcId="{2689CA4C-6577-4621-B678-B8ED0420F5B6}" destId="{23F59593-FF3F-4848-ACF4-455C8533B4D1}" srcOrd="0" destOrd="0" presId="urn:microsoft.com/office/officeart/2005/8/layout/cycle4"/>
    <dgm:cxn modelId="{02BEA4EA-BC61-4962-837D-1922DF1E09F1}" srcId="{577D8A63-E187-4F4E-B902-A9A02F715555}" destId="{8C66E5BE-4F8D-4FAC-8A3A-EEB1A098D08D}" srcOrd="2" destOrd="0" parTransId="{3F1C3085-E4AF-4DA5-B2AA-DAB602A483B3}" sibTransId="{91963516-19E3-4A5C-BFE7-510BE0AAF1D6}"/>
    <dgm:cxn modelId="{22196BBE-B24B-4CA3-BC42-71C60614129E}" type="presOf" srcId="{79FFBD13-181E-4EBD-8D27-BD067E4E5008}" destId="{3D57990A-82D9-4E1B-B6FF-30489E945E61}" srcOrd="1" destOrd="0" presId="urn:microsoft.com/office/officeart/2005/8/layout/cycle4"/>
    <dgm:cxn modelId="{0A823071-4F20-4DE0-BE3A-06BFB8C6F3DA}" type="presOf" srcId="{8C66E5BE-4F8D-4FAC-8A3A-EEB1A098D08D}" destId="{645BA777-CA38-4EE0-A8AC-5013ECB64187}" srcOrd="0" destOrd="0" presId="urn:microsoft.com/office/officeart/2005/8/layout/cycle4"/>
    <dgm:cxn modelId="{03547B44-D34D-4428-AB2B-D7D69BB3B8D3}" type="presOf" srcId="{48E53480-F431-4084-ADA4-B7765FD891B5}" destId="{AA006CA3-D073-4067-9842-09D4873BC423}" srcOrd="0" destOrd="0" presId="urn:microsoft.com/office/officeart/2005/8/layout/cycle4"/>
    <dgm:cxn modelId="{9CE1DE93-F331-4FC1-8B6E-A9C1F5717EFA}" srcId="{48E53480-F431-4084-ADA4-B7765FD891B5}" destId="{2689CA4C-6577-4621-B678-B8ED0420F5B6}" srcOrd="0" destOrd="0" parTransId="{6F9089CF-433C-4383-B43A-F74A2F1340CD}" sibTransId="{CE8DA8C3-5526-4431-9F32-7C8DDF518A24}"/>
    <dgm:cxn modelId="{633003C3-6418-4F68-B03C-4CF798E2E19A}" type="presOf" srcId="{79FFBD13-181E-4EBD-8D27-BD067E4E5008}" destId="{953F90D8-A89E-460F-BB6F-0AC1E24B3028}" srcOrd="0" destOrd="0" presId="urn:microsoft.com/office/officeart/2005/8/layout/cycle4"/>
    <dgm:cxn modelId="{ABA74047-1FAA-44F8-BB96-52196324BADD}" type="presOf" srcId="{DA999890-4B5D-42D6-8CA6-FEA8AB9CD8DA}" destId="{999200FA-73B5-4814-AF8A-ED6D4CFF23FF}" srcOrd="0" destOrd="0" presId="urn:microsoft.com/office/officeart/2005/8/layout/cycle4"/>
    <dgm:cxn modelId="{85A6BCD5-1ABE-441B-AB0A-558A9849F30D}" type="presOf" srcId="{D71D5F7B-1FAF-41E5-82BC-3C784F6C2594}" destId="{83866526-4E14-41A2-961E-C0BAC33C472B}" srcOrd="1" destOrd="0" presId="urn:microsoft.com/office/officeart/2005/8/layout/cycle4"/>
    <dgm:cxn modelId="{A9D5C3BA-A94B-44C8-ACA5-FCAFBF2AB6BF}" type="presOf" srcId="{90ABDE03-E351-450C-BC0A-97AA8BED0ABD}" destId="{508CB738-406B-40AF-A492-010A8D4B2D5A}" srcOrd="0" destOrd="0" presId="urn:microsoft.com/office/officeart/2005/8/layout/cycle4"/>
    <dgm:cxn modelId="{ADBCC017-E688-45A0-950E-CFB9475E73B3}" srcId="{DA999890-4B5D-42D6-8CA6-FEA8AB9CD8DA}" destId="{90ABDE03-E351-450C-BC0A-97AA8BED0ABD}" srcOrd="0" destOrd="0" parTransId="{2F041591-7E88-4498-985D-BDDAAB0F2130}" sibTransId="{26F272C7-C83B-4A03-82E0-09198BF77B41}"/>
    <dgm:cxn modelId="{35800DA8-D3AA-46CC-A8D0-B8F26F5844B3}" srcId="{8C66E5BE-4F8D-4FAC-8A3A-EEB1A098D08D}" destId="{D71D5F7B-1FAF-41E5-82BC-3C784F6C2594}" srcOrd="0" destOrd="0" parTransId="{70304631-625E-41D8-87D9-969305512133}" sibTransId="{EB098A47-8D32-4EB8-A88B-968965662DF9}"/>
    <dgm:cxn modelId="{548F58D4-9DF9-4049-A915-84F473A74CD0}" srcId="{99D11AF1-CE90-4646-BB3B-CC449D41AA37}" destId="{79FFBD13-181E-4EBD-8D27-BD067E4E5008}" srcOrd="0" destOrd="0" parTransId="{8B60FB01-EE45-4EED-ADA7-F5979AA15E0D}" sibTransId="{2917E193-2829-49AA-87EA-491EA5DC3A30}"/>
    <dgm:cxn modelId="{51FA7561-767E-4E8D-ABCD-234837B2675B}" srcId="{577D8A63-E187-4F4E-B902-A9A02F715555}" destId="{48E53480-F431-4084-ADA4-B7765FD891B5}" srcOrd="3" destOrd="0" parTransId="{D67E326B-264E-4043-8C1A-DBE0E9FE72C2}" sibTransId="{10C71C03-47B3-4927-98A5-112D52292C06}"/>
    <dgm:cxn modelId="{F33D59D4-0EA9-4362-BA59-8B4D1ADB5A50}" type="presOf" srcId="{90ABDE03-E351-450C-BC0A-97AA8BED0ABD}" destId="{26F02DCF-8C3A-4C3C-8424-6435016E8501}" srcOrd="1" destOrd="0" presId="urn:microsoft.com/office/officeart/2005/8/layout/cycle4"/>
    <dgm:cxn modelId="{F992BD89-8136-4570-9B3A-681F19D1B7C1}" type="presOf" srcId="{577D8A63-E187-4F4E-B902-A9A02F715555}" destId="{A233F292-E9E3-4D5E-B610-D86CAC4EAA73}" srcOrd="0" destOrd="0" presId="urn:microsoft.com/office/officeart/2005/8/layout/cycle4"/>
    <dgm:cxn modelId="{291F23CA-80DE-4E9C-B4FB-31275F7574E6}" type="presParOf" srcId="{A233F292-E9E3-4D5E-B610-D86CAC4EAA73}" destId="{A08378D1-2AC4-4608-82C6-E6EC5BEBA2D6}" srcOrd="0" destOrd="0" presId="urn:microsoft.com/office/officeart/2005/8/layout/cycle4"/>
    <dgm:cxn modelId="{DB72FAC0-7F4B-470D-88B1-EB6E47311644}" type="presParOf" srcId="{A08378D1-2AC4-4608-82C6-E6EC5BEBA2D6}" destId="{1E4BA326-7951-4689-8119-77FAF3891D10}" srcOrd="0" destOrd="0" presId="urn:microsoft.com/office/officeart/2005/8/layout/cycle4"/>
    <dgm:cxn modelId="{C8AA9917-B2EB-4A47-95D1-EDFD18E328A4}" type="presParOf" srcId="{1E4BA326-7951-4689-8119-77FAF3891D10}" destId="{508CB738-406B-40AF-A492-010A8D4B2D5A}" srcOrd="0" destOrd="0" presId="urn:microsoft.com/office/officeart/2005/8/layout/cycle4"/>
    <dgm:cxn modelId="{8D262CF4-174D-44F2-A7CB-40B938D5605E}" type="presParOf" srcId="{1E4BA326-7951-4689-8119-77FAF3891D10}" destId="{26F02DCF-8C3A-4C3C-8424-6435016E8501}" srcOrd="1" destOrd="0" presId="urn:microsoft.com/office/officeart/2005/8/layout/cycle4"/>
    <dgm:cxn modelId="{5168B291-1A97-4598-90EF-017F07EE0A20}" type="presParOf" srcId="{A08378D1-2AC4-4608-82C6-E6EC5BEBA2D6}" destId="{A44034F9-410F-448D-BB72-487F080EB848}" srcOrd="1" destOrd="0" presId="urn:microsoft.com/office/officeart/2005/8/layout/cycle4"/>
    <dgm:cxn modelId="{7EFB2261-9D80-44A4-9D3D-AEFA9C2F8462}" type="presParOf" srcId="{A44034F9-410F-448D-BB72-487F080EB848}" destId="{953F90D8-A89E-460F-BB6F-0AC1E24B3028}" srcOrd="0" destOrd="0" presId="urn:microsoft.com/office/officeart/2005/8/layout/cycle4"/>
    <dgm:cxn modelId="{F0B2B197-18B7-4C84-874A-61480C20812E}" type="presParOf" srcId="{A44034F9-410F-448D-BB72-487F080EB848}" destId="{3D57990A-82D9-4E1B-B6FF-30489E945E61}" srcOrd="1" destOrd="0" presId="urn:microsoft.com/office/officeart/2005/8/layout/cycle4"/>
    <dgm:cxn modelId="{0A9A41E0-9B27-414F-A007-35299211898E}" type="presParOf" srcId="{A08378D1-2AC4-4608-82C6-E6EC5BEBA2D6}" destId="{7675AFF0-6CEF-436D-996A-C79B35F40E02}" srcOrd="2" destOrd="0" presId="urn:microsoft.com/office/officeart/2005/8/layout/cycle4"/>
    <dgm:cxn modelId="{262D8ACC-6DBC-4DE7-B527-F636B628C2E9}" type="presParOf" srcId="{7675AFF0-6CEF-436D-996A-C79B35F40E02}" destId="{998778F1-4FB3-4243-A919-1C439C8ED4E1}" srcOrd="0" destOrd="0" presId="urn:microsoft.com/office/officeart/2005/8/layout/cycle4"/>
    <dgm:cxn modelId="{FEB4C6FD-D473-4181-8E53-C89D0ABFA0EC}" type="presParOf" srcId="{7675AFF0-6CEF-436D-996A-C79B35F40E02}" destId="{83866526-4E14-41A2-961E-C0BAC33C472B}" srcOrd="1" destOrd="0" presId="urn:microsoft.com/office/officeart/2005/8/layout/cycle4"/>
    <dgm:cxn modelId="{CC2E11DC-4FB5-4420-8A51-87398C3727E6}" type="presParOf" srcId="{A08378D1-2AC4-4608-82C6-E6EC5BEBA2D6}" destId="{6D780547-1859-4758-A265-E073BF8F3E76}" srcOrd="3" destOrd="0" presId="urn:microsoft.com/office/officeart/2005/8/layout/cycle4"/>
    <dgm:cxn modelId="{33550ECD-5B3D-4F5D-A890-1EA10C60B6C4}" type="presParOf" srcId="{6D780547-1859-4758-A265-E073BF8F3E76}" destId="{23F59593-FF3F-4848-ACF4-455C8533B4D1}" srcOrd="0" destOrd="0" presId="urn:microsoft.com/office/officeart/2005/8/layout/cycle4"/>
    <dgm:cxn modelId="{A36E846B-CCCC-4316-8E6E-AAABA137F995}" type="presParOf" srcId="{6D780547-1859-4758-A265-E073BF8F3E76}" destId="{B20DD458-85A2-4FDC-97D7-A38E64C26D1D}" srcOrd="1" destOrd="0" presId="urn:microsoft.com/office/officeart/2005/8/layout/cycle4"/>
    <dgm:cxn modelId="{7840AC07-5065-4D2C-BE40-F7A21D1AAB15}" type="presParOf" srcId="{A08378D1-2AC4-4608-82C6-E6EC5BEBA2D6}" destId="{10B19CFC-F6D0-444D-9026-639EAA4D0E45}" srcOrd="4" destOrd="0" presId="urn:microsoft.com/office/officeart/2005/8/layout/cycle4"/>
    <dgm:cxn modelId="{33B6EDF7-5030-4A86-ACEF-256C80209808}" type="presParOf" srcId="{A233F292-E9E3-4D5E-B610-D86CAC4EAA73}" destId="{0D916871-62D6-447A-8075-99D2CD8900DE}" srcOrd="1" destOrd="0" presId="urn:microsoft.com/office/officeart/2005/8/layout/cycle4"/>
    <dgm:cxn modelId="{F0962E1F-F4F8-4124-98D1-7DB408B83E7C}" type="presParOf" srcId="{0D916871-62D6-447A-8075-99D2CD8900DE}" destId="{999200FA-73B5-4814-AF8A-ED6D4CFF23FF}" srcOrd="0" destOrd="0" presId="urn:microsoft.com/office/officeart/2005/8/layout/cycle4"/>
    <dgm:cxn modelId="{405D28E1-C6DF-43BE-9814-2F9888001342}" type="presParOf" srcId="{0D916871-62D6-447A-8075-99D2CD8900DE}" destId="{8D73D9D5-ECD2-4885-A4D7-969598E22429}" srcOrd="1" destOrd="0" presId="urn:microsoft.com/office/officeart/2005/8/layout/cycle4"/>
    <dgm:cxn modelId="{38DF1D29-558F-4D14-865C-CD12D5C6F693}" type="presParOf" srcId="{0D916871-62D6-447A-8075-99D2CD8900DE}" destId="{645BA777-CA38-4EE0-A8AC-5013ECB64187}" srcOrd="2" destOrd="0" presId="urn:microsoft.com/office/officeart/2005/8/layout/cycle4"/>
    <dgm:cxn modelId="{3337890E-C7B9-45B7-8163-72FC86500045}" type="presParOf" srcId="{0D916871-62D6-447A-8075-99D2CD8900DE}" destId="{AA006CA3-D073-4067-9842-09D4873BC423}" srcOrd="3" destOrd="0" presId="urn:microsoft.com/office/officeart/2005/8/layout/cycle4"/>
    <dgm:cxn modelId="{14571B1B-D3B9-43AD-86C7-1EF371D43FA4}" type="presParOf" srcId="{0D916871-62D6-447A-8075-99D2CD8900DE}" destId="{00DD0CF3-CB96-4B92-90B3-C759D2F40BEA}" srcOrd="4" destOrd="0" presId="urn:microsoft.com/office/officeart/2005/8/layout/cycle4"/>
    <dgm:cxn modelId="{AC70F235-3089-4F0A-946B-7764506CAD38}" type="presParOf" srcId="{A233F292-E9E3-4D5E-B610-D86CAC4EAA73}" destId="{69A258C3-0AD5-4F22-90C1-A104D1F9696B}" srcOrd="2" destOrd="0" presId="urn:microsoft.com/office/officeart/2005/8/layout/cycle4"/>
    <dgm:cxn modelId="{FFDAC1A4-B748-479D-BE02-35FF1930CC8C}" type="presParOf" srcId="{A233F292-E9E3-4D5E-B610-D86CAC4EAA73}" destId="{5413A830-77DE-450E-96BB-8A80B7644389}"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A4C492-B5BB-471F-88F8-C06013673BC8}"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zh-CN" altLang="en-US"/>
        </a:p>
      </dgm:t>
    </dgm:pt>
    <dgm:pt modelId="{08A7F466-DCD2-472B-A380-EFF7359E3FEE}">
      <dgm:prSet phldrT="[文本]"/>
      <dgm:spPr>
        <a:solidFill>
          <a:schemeClr val="accent2"/>
        </a:solidFill>
      </dgm:spPr>
      <dgm:t>
        <a:bodyPr/>
        <a:lstStyle/>
        <a:p>
          <a:r>
            <a:rPr lang="zh-CN" altLang="en-US" b="1" dirty="0" smtClean="0"/>
            <a:t>地下资源的发现或损耗</a:t>
          </a:r>
          <a:endParaRPr lang="zh-CN" altLang="en-US" b="1" dirty="0"/>
        </a:p>
      </dgm:t>
    </dgm:pt>
    <dgm:pt modelId="{78939912-C7F2-4C2E-9956-373146961C5C}" type="parTrans" cxnId="{5E400C83-4370-4C25-9588-BD5876C0D7F2}">
      <dgm:prSet/>
      <dgm:spPr/>
      <dgm:t>
        <a:bodyPr/>
        <a:lstStyle/>
        <a:p>
          <a:endParaRPr lang="zh-CN" altLang="en-US"/>
        </a:p>
      </dgm:t>
    </dgm:pt>
    <dgm:pt modelId="{CF2C218B-2543-414C-8FB0-2F866F1DA657}" type="sibTrans" cxnId="{5E400C83-4370-4C25-9588-BD5876C0D7F2}">
      <dgm:prSet/>
      <dgm:spPr/>
      <dgm:t>
        <a:bodyPr/>
        <a:lstStyle/>
        <a:p>
          <a:endParaRPr lang="zh-CN" altLang="en-US"/>
        </a:p>
      </dgm:t>
    </dgm:pt>
    <dgm:pt modelId="{01D516D3-7BB4-4D71-8680-45E9EE45D21B}">
      <dgm:prSet phldrT="[文本]"/>
      <dgm:spPr>
        <a:solidFill>
          <a:schemeClr val="accent2"/>
        </a:solidFill>
      </dgm:spPr>
      <dgm:t>
        <a:bodyPr/>
        <a:lstStyle/>
        <a:p>
          <a:r>
            <a:rPr lang="zh-CN" altLang="en-US" b="1" dirty="0" smtClean="0"/>
            <a:t>自然灾害造成的数量变化</a:t>
          </a:r>
          <a:endParaRPr lang="zh-CN" altLang="en-US" b="1" dirty="0"/>
        </a:p>
      </dgm:t>
    </dgm:pt>
    <dgm:pt modelId="{A28D4424-E9D4-492A-96E7-1E427AC5AC9A}" type="parTrans" cxnId="{B1D5A241-CEF0-4681-9BAF-69FBEAC37506}">
      <dgm:prSet/>
      <dgm:spPr/>
      <dgm:t>
        <a:bodyPr/>
        <a:lstStyle/>
        <a:p>
          <a:endParaRPr lang="zh-CN" altLang="en-US"/>
        </a:p>
      </dgm:t>
    </dgm:pt>
    <dgm:pt modelId="{F2535AE5-2A73-43B7-AFBC-0310B5584D6E}" type="sibTrans" cxnId="{B1D5A241-CEF0-4681-9BAF-69FBEAC37506}">
      <dgm:prSet/>
      <dgm:spPr/>
      <dgm:t>
        <a:bodyPr/>
        <a:lstStyle/>
        <a:p>
          <a:endParaRPr lang="zh-CN" altLang="en-US"/>
        </a:p>
      </dgm:t>
    </dgm:pt>
    <dgm:pt modelId="{5EB71D5B-6B7D-4BA5-8E1D-B058A4237446}">
      <dgm:prSet phldrT="[文本]"/>
      <dgm:spPr>
        <a:solidFill>
          <a:schemeClr val="accent2"/>
        </a:solidFill>
      </dgm:spPr>
      <dgm:t>
        <a:bodyPr/>
        <a:lstStyle/>
        <a:p>
          <a:r>
            <a:rPr lang="zh-CN" altLang="en-US" b="1" dirty="0" smtClean="0"/>
            <a:t>核算本身造成的数量变化</a:t>
          </a:r>
          <a:endParaRPr lang="zh-CN" altLang="en-US" b="1" dirty="0"/>
        </a:p>
      </dgm:t>
    </dgm:pt>
    <dgm:pt modelId="{520DCC74-A1DF-4B47-B56C-0C4CF6D3A0D6}" type="parTrans" cxnId="{7E141A7E-494A-42B4-9B24-772B072DC1DA}">
      <dgm:prSet/>
      <dgm:spPr/>
      <dgm:t>
        <a:bodyPr/>
        <a:lstStyle/>
        <a:p>
          <a:endParaRPr lang="zh-CN" altLang="en-US"/>
        </a:p>
      </dgm:t>
    </dgm:pt>
    <dgm:pt modelId="{81CD21EC-1B48-4F9F-96E7-3E083BE14602}" type="sibTrans" cxnId="{7E141A7E-494A-42B4-9B24-772B072DC1DA}">
      <dgm:prSet/>
      <dgm:spPr/>
      <dgm:t>
        <a:bodyPr/>
        <a:lstStyle/>
        <a:p>
          <a:endParaRPr lang="zh-CN" altLang="en-US"/>
        </a:p>
      </dgm:t>
    </dgm:pt>
    <dgm:pt modelId="{34DED4F6-6A9D-4AAD-A804-471408529931}">
      <dgm:prSet phldrT="[文本]"/>
      <dgm:spPr>
        <a:solidFill>
          <a:schemeClr val="accent2"/>
        </a:solidFill>
      </dgm:spPr>
      <dgm:t>
        <a:bodyPr/>
        <a:lstStyle/>
        <a:p>
          <a:r>
            <a:rPr lang="zh-CN" altLang="en-US" b="1" dirty="0" smtClean="0"/>
            <a:t>战争造成的数量变化</a:t>
          </a:r>
          <a:endParaRPr lang="zh-CN" altLang="en-US" b="1" dirty="0"/>
        </a:p>
      </dgm:t>
    </dgm:pt>
    <dgm:pt modelId="{CA045AFF-1B8C-4722-848A-9CFBB1967613}" type="parTrans" cxnId="{5DD103C7-940F-4209-8798-33A60C554C34}">
      <dgm:prSet/>
      <dgm:spPr/>
      <dgm:t>
        <a:bodyPr/>
        <a:lstStyle/>
        <a:p>
          <a:endParaRPr lang="zh-CN" altLang="en-US"/>
        </a:p>
      </dgm:t>
    </dgm:pt>
    <dgm:pt modelId="{3D03B431-358D-44FF-8319-76B9617A052D}" type="sibTrans" cxnId="{5DD103C7-940F-4209-8798-33A60C554C34}">
      <dgm:prSet/>
      <dgm:spPr/>
      <dgm:t>
        <a:bodyPr/>
        <a:lstStyle/>
        <a:p>
          <a:endParaRPr lang="zh-CN" altLang="en-US"/>
        </a:p>
      </dgm:t>
    </dgm:pt>
    <dgm:pt modelId="{462345C7-A5A6-46ED-9BF1-0152459501A1}" type="pres">
      <dgm:prSet presAssocID="{13A4C492-B5BB-471F-88F8-C06013673BC8}" presName="cycle" presStyleCnt="0">
        <dgm:presLayoutVars>
          <dgm:dir/>
          <dgm:resizeHandles val="exact"/>
        </dgm:presLayoutVars>
      </dgm:prSet>
      <dgm:spPr/>
      <dgm:t>
        <a:bodyPr/>
        <a:lstStyle/>
        <a:p>
          <a:endParaRPr lang="zh-CN" altLang="en-US"/>
        </a:p>
      </dgm:t>
    </dgm:pt>
    <dgm:pt modelId="{3C173A7B-8C6C-426F-884E-CEA7B40EF904}" type="pres">
      <dgm:prSet presAssocID="{08A7F466-DCD2-472B-A380-EFF7359E3FEE}" presName="node" presStyleLbl="node1" presStyleIdx="0" presStyleCnt="4">
        <dgm:presLayoutVars>
          <dgm:bulletEnabled val="1"/>
        </dgm:presLayoutVars>
      </dgm:prSet>
      <dgm:spPr/>
      <dgm:t>
        <a:bodyPr/>
        <a:lstStyle/>
        <a:p>
          <a:endParaRPr lang="zh-CN" altLang="en-US"/>
        </a:p>
      </dgm:t>
    </dgm:pt>
    <dgm:pt modelId="{905E36D9-9989-4D57-B57C-ABBA2E2C13BD}" type="pres">
      <dgm:prSet presAssocID="{08A7F466-DCD2-472B-A380-EFF7359E3FEE}" presName="spNode" presStyleCnt="0"/>
      <dgm:spPr/>
    </dgm:pt>
    <dgm:pt modelId="{0C254CEE-9A3F-46FF-982F-242099EC4BA4}" type="pres">
      <dgm:prSet presAssocID="{CF2C218B-2543-414C-8FB0-2F866F1DA657}" presName="sibTrans" presStyleLbl="sibTrans1D1" presStyleIdx="0" presStyleCnt="4"/>
      <dgm:spPr/>
      <dgm:t>
        <a:bodyPr/>
        <a:lstStyle/>
        <a:p>
          <a:endParaRPr lang="zh-CN" altLang="en-US"/>
        </a:p>
      </dgm:t>
    </dgm:pt>
    <dgm:pt modelId="{3553586C-C9E1-44C6-9B5B-06E6C1FCA2BE}" type="pres">
      <dgm:prSet presAssocID="{01D516D3-7BB4-4D71-8680-45E9EE45D21B}" presName="node" presStyleLbl="node1" presStyleIdx="1" presStyleCnt="4">
        <dgm:presLayoutVars>
          <dgm:bulletEnabled val="1"/>
        </dgm:presLayoutVars>
      </dgm:prSet>
      <dgm:spPr/>
      <dgm:t>
        <a:bodyPr/>
        <a:lstStyle/>
        <a:p>
          <a:endParaRPr lang="zh-CN" altLang="en-US"/>
        </a:p>
      </dgm:t>
    </dgm:pt>
    <dgm:pt modelId="{6E223D25-3CB3-457E-8A5D-376471CC1BE6}" type="pres">
      <dgm:prSet presAssocID="{01D516D3-7BB4-4D71-8680-45E9EE45D21B}" presName="spNode" presStyleCnt="0"/>
      <dgm:spPr/>
    </dgm:pt>
    <dgm:pt modelId="{CE13FADF-442C-45F5-AAC9-CCFAA2BC6C2E}" type="pres">
      <dgm:prSet presAssocID="{F2535AE5-2A73-43B7-AFBC-0310B5584D6E}" presName="sibTrans" presStyleLbl="sibTrans1D1" presStyleIdx="1" presStyleCnt="4"/>
      <dgm:spPr/>
      <dgm:t>
        <a:bodyPr/>
        <a:lstStyle/>
        <a:p>
          <a:endParaRPr lang="zh-CN" altLang="en-US"/>
        </a:p>
      </dgm:t>
    </dgm:pt>
    <dgm:pt modelId="{C7FADEE3-A94B-40DB-94D4-13D9EA493954}" type="pres">
      <dgm:prSet presAssocID="{5EB71D5B-6B7D-4BA5-8E1D-B058A4237446}" presName="node" presStyleLbl="node1" presStyleIdx="2" presStyleCnt="4">
        <dgm:presLayoutVars>
          <dgm:bulletEnabled val="1"/>
        </dgm:presLayoutVars>
      </dgm:prSet>
      <dgm:spPr/>
      <dgm:t>
        <a:bodyPr/>
        <a:lstStyle/>
        <a:p>
          <a:endParaRPr lang="zh-CN" altLang="en-US"/>
        </a:p>
      </dgm:t>
    </dgm:pt>
    <dgm:pt modelId="{CD2C4F38-47AD-4DB2-AD37-7C17EDD6DC26}" type="pres">
      <dgm:prSet presAssocID="{5EB71D5B-6B7D-4BA5-8E1D-B058A4237446}" presName="spNode" presStyleCnt="0"/>
      <dgm:spPr/>
    </dgm:pt>
    <dgm:pt modelId="{C34C0D9D-093E-4296-9C95-63EF9B2F9DB4}" type="pres">
      <dgm:prSet presAssocID="{81CD21EC-1B48-4F9F-96E7-3E083BE14602}" presName="sibTrans" presStyleLbl="sibTrans1D1" presStyleIdx="2" presStyleCnt="4"/>
      <dgm:spPr/>
      <dgm:t>
        <a:bodyPr/>
        <a:lstStyle/>
        <a:p>
          <a:endParaRPr lang="zh-CN" altLang="en-US"/>
        </a:p>
      </dgm:t>
    </dgm:pt>
    <dgm:pt modelId="{D43550C1-6338-46EF-A5D5-10D24D4EDC6C}" type="pres">
      <dgm:prSet presAssocID="{34DED4F6-6A9D-4AAD-A804-471408529931}" presName="node" presStyleLbl="node1" presStyleIdx="3" presStyleCnt="4">
        <dgm:presLayoutVars>
          <dgm:bulletEnabled val="1"/>
        </dgm:presLayoutVars>
      </dgm:prSet>
      <dgm:spPr/>
      <dgm:t>
        <a:bodyPr/>
        <a:lstStyle/>
        <a:p>
          <a:endParaRPr lang="zh-CN" altLang="en-US"/>
        </a:p>
      </dgm:t>
    </dgm:pt>
    <dgm:pt modelId="{916905C7-13C2-4F4C-8708-14DBCB26C5D6}" type="pres">
      <dgm:prSet presAssocID="{34DED4F6-6A9D-4AAD-A804-471408529931}" presName="spNode" presStyleCnt="0"/>
      <dgm:spPr/>
    </dgm:pt>
    <dgm:pt modelId="{EF11387A-F55D-477D-A7CA-747DF752AACC}" type="pres">
      <dgm:prSet presAssocID="{3D03B431-358D-44FF-8319-76B9617A052D}" presName="sibTrans" presStyleLbl="sibTrans1D1" presStyleIdx="3" presStyleCnt="4"/>
      <dgm:spPr/>
      <dgm:t>
        <a:bodyPr/>
        <a:lstStyle/>
        <a:p>
          <a:endParaRPr lang="zh-CN" altLang="en-US"/>
        </a:p>
      </dgm:t>
    </dgm:pt>
  </dgm:ptLst>
  <dgm:cxnLst>
    <dgm:cxn modelId="{A60EC881-A590-400D-82FC-A0A6CC9F89DF}" type="presOf" srcId="{81CD21EC-1B48-4F9F-96E7-3E083BE14602}" destId="{C34C0D9D-093E-4296-9C95-63EF9B2F9DB4}" srcOrd="0" destOrd="0" presId="urn:microsoft.com/office/officeart/2005/8/layout/cycle6"/>
    <dgm:cxn modelId="{7E141A7E-494A-42B4-9B24-772B072DC1DA}" srcId="{13A4C492-B5BB-471F-88F8-C06013673BC8}" destId="{5EB71D5B-6B7D-4BA5-8E1D-B058A4237446}" srcOrd="2" destOrd="0" parTransId="{520DCC74-A1DF-4B47-B56C-0C4CF6D3A0D6}" sibTransId="{81CD21EC-1B48-4F9F-96E7-3E083BE14602}"/>
    <dgm:cxn modelId="{10120045-2C8B-420B-802A-1BDE50EB1565}" type="presOf" srcId="{13A4C492-B5BB-471F-88F8-C06013673BC8}" destId="{462345C7-A5A6-46ED-9BF1-0152459501A1}" srcOrd="0" destOrd="0" presId="urn:microsoft.com/office/officeart/2005/8/layout/cycle6"/>
    <dgm:cxn modelId="{56BE2135-1A32-4364-A9A5-B8492859309C}" type="presOf" srcId="{F2535AE5-2A73-43B7-AFBC-0310B5584D6E}" destId="{CE13FADF-442C-45F5-AAC9-CCFAA2BC6C2E}" srcOrd="0" destOrd="0" presId="urn:microsoft.com/office/officeart/2005/8/layout/cycle6"/>
    <dgm:cxn modelId="{E58AD707-C011-4752-B90A-91864E07DDF7}" type="presOf" srcId="{CF2C218B-2543-414C-8FB0-2F866F1DA657}" destId="{0C254CEE-9A3F-46FF-982F-242099EC4BA4}" srcOrd="0" destOrd="0" presId="urn:microsoft.com/office/officeart/2005/8/layout/cycle6"/>
    <dgm:cxn modelId="{5DD103C7-940F-4209-8798-33A60C554C34}" srcId="{13A4C492-B5BB-471F-88F8-C06013673BC8}" destId="{34DED4F6-6A9D-4AAD-A804-471408529931}" srcOrd="3" destOrd="0" parTransId="{CA045AFF-1B8C-4722-848A-9CFBB1967613}" sibTransId="{3D03B431-358D-44FF-8319-76B9617A052D}"/>
    <dgm:cxn modelId="{B067284A-7592-40D0-9AA1-4BAF1A3487FC}" type="presOf" srcId="{3D03B431-358D-44FF-8319-76B9617A052D}" destId="{EF11387A-F55D-477D-A7CA-747DF752AACC}" srcOrd="0" destOrd="0" presId="urn:microsoft.com/office/officeart/2005/8/layout/cycle6"/>
    <dgm:cxn modelId="{6C066353-1D8B-4355-A0B4-4F177CAA62C6}" type="presOf" srcId="{01D516D3-7BB4-4D71-8680-45E9EE45D21B}" destId="{3553586C-C9E1-44C6-9B5B-06E6C1FCA2BE}" srcOrd="0" destOrd="0" presId="urn:microsoft.com/office/officeart/2005/8/layout/cycle6"/>
    <dgm:cxn modelId="{B1D5A241-CEF0-4681-9BAF-69FBEAC37506}" srcId="{13A4C492-B5BB-471F-88F8-C06013673BC8}" destId="{01D516D3-7BB4-4D71-8680-45E9EE45D21B}" srcOrd="1" destOrd="0" parTransId="{A28D4424-E9D4-492A-96E7-1E427AC5AC9A}" sibTransId="{F2535AE5-2A73-43B7-AFBC-0310B5584D6E}"/>
    <dgm:cxn modelId="{8216F0E0-A0E1-497C-A250-CC62F0CF37E5}" type="presOf" srcId="{5EB71D5B-6B7D-4BA5-8E1D-B058A4237446}" destId="{C7FADEE3-A94B-40DB-94D4-13D9EA493954}" srcOrd="0" destOrd="0" presId="urn:microsoft.com/office/officeart/2005/8/layout/cycle6"/>
    <dgm:cxn modelId="{8C3DBC2D-CE78-4229-82A8-27075B6B2A26}" type="presOf" srcId="{08A7F466-DCD2-472B-A380-EFF7359E3FEE}" destId="{3C173A7B-8C6C-426F-884E-CEA7B40EF904}" srcOrd="0" destOrd="0" presId="urn:microsoft.com/office/officeart/2005/8/layout/cycle6"/>
    <dgm:cxn modelId="{E6444922-3C3A-4A34-A685-E2A44851637B}" type="presOf" srcId="{34DED4F6-6A9D-4AAD-A804-471408529931}" destId="{D43550C1-6338-46EF-A5D5-10D24D4EDC6C}" srcOrd="0" destOrd="0" presId="urn:microsoft.com/office/officeart/2005/8/layout/cycle6"/>
    <dgm:cxn modelId="{5E400C83-4370-4C25-9588-BD5876C0D7F2}" srcId="{13A4C492-B5BB-471F-88F8-C06013673BC8}" destId="{08A7F466-DCD2-472B-A380-EFF7359E3FEE}" srcOrd="0" destOrd="0" parTransId="{78939912-C7F2-4C2E-9956-373146961C5C}" sibTransId="{CF2C218B-2543-414C-8FB0-2F866F1DA657}"/>
    <dgm:cxn modelId="{1B427C10-AFCB-4BA9-8869-B9F334693A8A}" type="presParOf" srcId="{462345C7-A5A6-46ED-9BF1-0152459501A1}" destId="{3C173A7B-8C6C-426F-884E-CEA7B40EF904}" srcOrd="0" destOrd="0" presId="urn:microsoft.com/office/officeart/2005/8/layout/cycle6"/>
    <dgm:cxn modelId="{4D9D793B-D5A3-490C-821E-4F06DD0037D8}" type="presParOf" srcId="{462345C7-A5A6-46ED-9BF1-0152459501A1}" destId="{905E36D9-9989-4D57-B57C-ABBA2E2C13BD}" srcOrd="1" destOrd="0" presId="urn:microsoft.com/office/officeart/2005/8/layout/cycle6"/>
    <dgm:cxn modelId="{765FF8C7-F9CA-4ABE-9303-775D7C97F074}" type="presParOf" srcId="{462345C7-A5A6-46ED-9BF1-0152459501A1}" destId="{0C254CEE-9A3F-46FF-982F-242099EC4BA4}" srcOrd="2" destOrd="0" presId="urn:microsoft.com/office/officeart/2005/8/layout/cycle6"/>
    <dgm:cxn modelId="{9E97D8C5-2B0F-4238-B578-56CCA554E2B2}" type="presParOf" srcId="{462345C7-A5A6-46ED-9BF1-0152459501A1}" destId="{3553586C-C9E1-44C6-9B5B-06E6C1FCA2BE}" srcOrd="3" destOrd="0" presId="urn:microsoft.com/office/officeart/2005/8/layout/cycle6"/>
    <dgm:cxn modelId="{30C67B96-7EDA-4FD3-8B16-2083DB4BB40E}" type="presParOf" srcId="{462345C7-A5A6-46ED-9BF1-0152459501A1}" destId="{6E223D25-3CB3-457E-8A5D-376471CC1BE6}" srcOrd="4" destOrd="0" presId="urn:microsoft.com/office/officeart/2005/8/layout/cycle6"/>
    <dgm:cxn modelId="{BDCF13E6-9646-47A9-B250-0AE4775B6E96}" type="presParOf" srcId="{462345C7-A5A6-46ED-9BF1-0152459501A1}" destId="{CE13FADF-442C-45F5-AAC9-CCFAA2BC6C2E}" srcOrd="5" destOrd="0" presId="urn:microsoft.com/office/officeart/2005/8/layout/cycle6"/>
    <dgm:cxn modelId="{FB550B0C-C022-4917-B507-EC3E3B2AB65C}" type="presParOf" srcId="{462345C7-A5A6-46ED-9BF1-0152459501A1}" destId="{C7FADEE3-A94B-40DB-94D4-13D9EA493954}" srcOrd="6" destOrd="0" presId="urn:microsoft.com/office/officeart/2005/8/layout/cycle6"/>
    <dgm:cxn modelId="{88BB2547-B0F7-4129-8520-7591D3E9C61A}" type="presParOf" srcId="{462345C7-A5A6-46ED-9BF1-0152459501A1}" destId="{CD2C4F38-47AD-4DB2-AD37-7C17EDD6DC26}" srcOrd="7" destOrd="0" presId="urn:microsoft.com/office/officeart/2005/8/layout/cycle6"/>
    <dgm:cxn modelId="{4C7597F5-BEB3-40AE-BB2A-77BD44BF5158}" type="presParOf" srcId="{462345C7-A5A6-46ED-9BF1-0152459501A1}" destId="{C34C0D9D-093E-4296-9C95-63EF9B2F9DB4}" srcOrd="8" destOrd="0" presId="urn:microsoft.com/office/officeart/2005/8/layout/cycle6"/>
    <dgm:cxn modelId="{425995EA-1640-48C0-B62A-889FDB294185}" type="presParOf" srcId="{462345C7-A5A6-46ED-9BF1-0152459501A1}" destId="{D43550C1-6338-46EF-A5D5-10D24D4EDC6C}" srcOrd="9" destOrd="0" presId="urn:microsoft.com/office/officeart/2005/8/layout/cycle6"/>
    <dgm:cxn modelId="{F6F946A5-3C1E-48AA-8630-29D6BAE9268D}" type="presParOf" srcId="{462345C7-A5A6-46ED-9BF1-0152459501A1}" destId="{916905C7-13C2-4F4C-8708-14DBCB26C5D6}" srcOrd="10" destOrd="0" presId="urn:microsoft.com/office/officeart/2005/8/layout/cycle6"/>
    <dgm:cxn modelId="{5BC96989-BB8E-43B0-99FA-DEB865570DFF}" type="presParOf" srcId="{462345C7-A5A6-46ED-9BF1-0152459501A1}" destId="{EF11387A-F55D-477D-A7CA-747DF752AACC}" srcOrd="11"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8343E0-63E8-4F9D-B8FB-12A487A8731D}"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056A82FA-59F6-45EC-83DC-173F02C4FEF0}">
      <dgm:prSet phldrT="[文本]" custT="1"/>
      <dgm:spPr/>
      <dgm:t>
        <a:bodyPr/>
        <a:lstStyle/>
        <a:p>
          <a:r>
            <a:rPr lang="zh-CN" altLang="en-US" sz="2000" dirty="0" smtClean="0"/>
            <a:t>矩阵表是一个行数和列数相等且行列对应的、平衡的棋盘式表格，每一对应行列代表一个账户</a:t>
          </a:r>
          <a:endParaRPr lang="zh-CN" altLang="en-US" sz="2000" dirty="0"/>
        </a:p>
      </dgm:t>
    </dgm:pt>
    <dgm:pt modelId="{D84CFD5C-2449-4B62-A3C9-F0356ECF06C6}" type="parTrans" cxnId="{7D762025-7DC0-4BA8-B1E7-052C99081D83}">
      <dgm:prSet/>
      <dgm:spPr/>
      <dgm:t>
        <a:bodyPr/>
        <a:lstStyle/>
        <a:p>
          <a:endParaRPr lang="zh-CN" altLang="en-US"/>
        </a:p>
      </dgm:t>
    </dgm:pt>
    <dgm:pt modelId="{5CEF0DCC-F81B-449B-AB24-726EA8CC4717}" type="sibTrans" cxnId="{7D762025-7DC0-4BA8-B1E7-052C99081D83}">
      <dgm:prSet/>
      <dgm:spPr/>
      <dgm:t>
        <a:bodyPr/>
        <a:lstStyle/>
        <a:p>
          <a:endParaRPr lang="zh-CN" altLang="en-US"/>
        </a:p>
      </dgm:t>
    </dgm:pt>
    <dgm:pt modelId="{D8873326-5CEF-4366-87D4-727A24A242A5}">
      <dgm:prSet phldrT="[文本]" custT="1"/>
      <dgm:spPr/>
      <dgm:t>
        <a:bodyPr/>
        <a:lstStyle/>
        <a:p>
          <a:r>
            <a:rPr lang="zh-CN" altLang="en-US" sz="2000" dirty="0" smtClean="0"/>
            <a:t>矩阵表中的每一登录具有双重意义：既是一个账户的借方项目，又是另一账户的贷方项目</a:t>
          </a:r>
          <a:endParaRPr lang="zh-CN" altLang="en-US" sz="2000" dirty="0"/>
        </a:p>
      </dgm:t>
    </dgm:pt>
    <dgm:pt modelId="{090BC3B5-4C49-4896-A8B3-F95656DF73AC}" type="parTrans" cxnId="{D8522E0E-C1B4-4FEE-9A85-DD4B92D49CCF}">
      <dgm:prSet/>
      <dgm:spPr/>
      <dgm:t>
        <a:bodyPr/>
        <a:lstStyle/>
        <a:p>
          <a:endParaRPr lang="zh-CN" altLang="en-US"/>
        </a:p>
      </dgm:t>
    </dgm:pt>
    <dgm:pt modelId="{993F8619-A3F7-488D-8E7C-21BC5D59AE9E}" type="sibTrans" cxnId="{D8522E0E-C1B4-4FEE-9A85-DD4B92D49CCF}">
      <dgm:prSet/>
      <dgm:spPr/>
      <dgm:t>
        <a:bodyPr/>
        <a:lstStyle/>
        <a:p>
          <a:endParaRPr lang="zh-CN" altLang="en-US"/>
        </a:p>
      </dgm:t>
    </dgm:pt>
    <dgm:pt modelId="{AFE81055-0E4C-4405-8937-4C85BA46E254}">
      <dgm:prSet phldrT="[文本]" custT="1"/>
      <dgm:spPr/>
      <dgm:t>
        <a:bodyPr/>
        <a:lstStyle/>
        <a:p>
          <a:r>
            <a:rPr lang="zh-CN" altLang="en-US" sz="2000" dirty="0" smtClean="0"/>
            <a:t>相比普通 的“</a:t>
          </a:r>
          <a:r>
            <a:rPr lang="en-US" altLang="zh-CN" sz="2000" dirty="0" smtClean="0"/>
            <a:t>T</a:t>
          </a:r>
          <a:r>
            <a:rPr lang="zh-CN" altLang="en-US" sz="2000" dirty="0" smtClean="0"/>
            <a:t>”形账户，矩阵表既能简化记账程序，又能突出账户间的整体联系性</a:t>
          </a:r>
          <a:endParaRPr lang="zh-CN" altLang="en-US" sz="2000" dirty="0"/>
        </a:p>
      </dgm:t>
    </dgm:pt>
    <dgm:pt modelId="{0141D21F-B379-4A09-AA25-4887DCFDA915}" type="parTrans" cxnId="{EDCBA8C8-3695-4292-BB9E-E0DBF2BED9AA}">
      <dgm:prSet/>
      <dgm:spPr/>
      <dgm:t>
        <a:bodyPr/>
        <a:lstStyle/>
        <a:p>
          <a:endParaRPr lang="zh-CN" altLang="en-US"/>
        </a:p>
      </dgm:t>
    </dgm:pt>
    <dgm:pt modelId="{11EDB375-DC53-4223-BC7A-7A8CC85729E4}" type="sibTrans" cxnId="{EDCBA8C8-3695-4292-BB9E-E0DBF2BED9AA}">
      <dgm:prSet/>
      <dgm:spPr/>
      <dgm:t>
        <a:bodyPr/>
        <a:lstStyle/>
        <a:p>
          <a:endParaRPr lang="zh-CN" altLang="en-US"/>
        </a:p>
      </dgm:t>
    </dgm:pt>
    <dgm:pt modelId="{EC49FDFD-A9B3-41F0-A2AB-B62AB6E401BB}">
      <dgm:prSet phldrT="[文本]" custT="1"/>
      <dgm:spPr/>
      <dgm:t>
        <a:bodyPr/>
        <a:lstStyle/>
        <a:p>
          <a:r>
            <a:rPr lang="zh-CN" altLang="en-US" sz="2000" dirty="0" smtClean="0"/>
            <a:t>矩阵表灵活性强，其中的有关项目或类别可以进行归并、分解和扩充，且并不会影响其基本结构</a:t>
          </a:r>
          <a:endParaRPr lang="zh-CN" altLang="en-US" sz="2000" dirty="0"/>
        </a:p>
      </dgm:t>
    </dgm:pt>
    <dgm:pt modelId="{AB88015D-069B-4DE1-A2E4-29E35A85ED1C}" type="parTrans" cxnId="{A3AD6932-B586-47DD-9576-7E298CD5258C}">
      <dgm:prSet/>
      <dgm:spPr/>
      <dgm:t>
        <a:bodyPr/>
        <a:lstStyle/>
        <a:p>
          <a:endParaRPr lang="zh-CN" altLang="en-US"/>
        </a:p>
      </dgm:t>
    </dgm:pt>
    <dgm:pt modelId="{341E22BD-A0C7-44BD-AA5B-006EBB878034}" type="sibTrans" cxnId="{A3AD6932-B586-47DD-9576-7E298CD5258C}">
      <dgm:prSet/>
      <dgm:spPr/>
      <dgm:t>
        <a:bodyPr/>
        <a:lstStyle/>
        <a:p>
          <a:endParaRPr lang="zh-CN" altLang="en-US"/>
        </a:p>
      </dgm:t>
    </dgm:pt>
    <dgm:pt modelId="{E292D8D3-3171-4E1C-80D0-F3A0A7EED917}" type="pres">
      <dgm:prSet presAssocID="{858343E0-63E8-4F9D-B8FB-12A487A8731D}" presName="matrix" presStyleCnt="0">
        <dgm:presLayoutVars>
          <dgm:chMax val="1"/>
          <dgm:dir/>
          <dgm:resizeHandles val="exact"/>
        </dgm:presLayoutVars>
      </dgm:prSet>
      <dgm:spPr/>
      <dgm:t>
        <a:bodyPr/>
        <a:lstStyle/>
        <a:p>
          <a:endParaRPr lang="zh-CN" altLang="en-US"/>
        </a:p>
      </dgm:t>
    </dgm:pt>
    <dgm:pt modelId="{77AB9B45-5C7E-4FA5-A919-C7C22F2227E8}" type="pres">
      <dgm:prSet presAssocID="{858343E0-63E8-4F9D-B8FB-12A487A8731D}" presName="axisShape" presStyleLbl="bgShp" presStyleIdx="0" presStyleCnt="1" custLinFactNeighborX="340" custLinFactNeighborY="-248"/>
      <dgm:spPr/>
    </dgm:pt>
    <dgm:pt modelId="{A11F30ED-D19C-412C-B8B5-CB5BC06F2E47}" type="pres">
      <dgm:prSet presAssocID="{858343E0-63E8-4F9D-B8FB-12A487A8731D}" presName="rect1" presStyleLbl="node1" presStyleIdx="0" presStyleCnt="4" custScaleX="143179" custLinFactNeighborX="-23377" custLinFactNeighborY="-649">
        <dgm:presLayoutVars>
          <dgm:chMax val="0"/>
          <dgm:chPref val="0"/>
          <dgm:bulletEnabled val="1"/>
        </dgm:presLayoutVars>
      </dgm:prSet>
      <dgm:spPr/>
      <dgm:t>
        <a:bodyPr/>
        <a:lstStyle/>
        <a:p>
          <a:endParaRPr lang="zh-CN" altLang="en-US"/>
        </a:p>
      </dgm:t>
    </dgm:pt>
    <dgm:pt modelId="{74451F1E-7F47-488C-9BDF-C897FD77BA2C}" type="pres">
      <dgm:prSet presAssocID="{858343E0-63E8-4F9D-B8FB-12A487A8731D}" presName="rect2" presStyleLbl="node1" presStyleIdx="1" presStyleCnt="4" custScaleX="133469" custScaleY="102630" custLinFactNeighborX="14900" custLinFactNeighborY="650">
        <dgm:presLayoutVars>
          <dgm:chMax val="0"/>
          <dgm:chPref val="0"/>
          <dgm:bulletEnabled val="1"/>
        </dgm:presLayoutVars>
      </dgm:prSet>
      <dgm:spPr/>
      <dgm:t>
        <a:bodyPr/>
        <a:lstStyle/>
        <a:p>
          <a:endParaRPr lang="zh-CN" altLang="en-US"/>
        </a:p>
      </dgm:t>
    </dgm:pt>
    <dgm:pt modelId="{74B96A67-CE64-45F5-9BEE-E1C4DA0F970E}" type="pres">
      <dgm:prSet presAssocID="{858343E0-63E8-4F9D-B8FB-12A487A8731D}" presName="rect3" presStyleLbl="node1" presStyleIdx="2" presStyleCnt="4" custScaleX="141518" custLinFactNeighborX="-17532" custLinFactNeighborY="-649">
        <dgm:presLayoutVars>
          <dgm:chMax val="0"/>
          <dgm:chPref val="0"/>
          <dgm:bulletEnabled val="1"/>
        </dgm:presLayoutVars>
      </dgm:prSet>
      <dgm:spPr/>
      <dgm:t>
        <a:bodyPr/>
        <a:lstStyle/>
        <a:p>
          <a:endParaRPr lang="zh-CN" altLang="en-US"/>
        </a:p>
      </dgm:t>
    </dgm:pt>
    <dgm:pt modelId="{CCB6973B-435E-4463-9A86-E1CD8F0F98E9}" type="pres">
      <dgm:prSet presAssocID="{858343E0-63E8-4F9D-B8FB-12A487A8731D}" presName="rect4" presStyleLbl="node1" presStyleIdx="3" presStyleCnt="4" custScaleX="136076" custLinFactNeighborX="13637" custLinFactNeighborY="1948">
        <dgm:presLayoutVars>
          <dgm:chMax val="0"/>
          <dgm:chPref val="0"/>
          <dgm:bulletEnabled val="1"/>
        </dgm:presLayoutVars>
      </dgm:prSet>
      <dgm:spPr/>
      <dgm:t>
        <a:bodyPr/>
        <a:lstStyle/>
        <a:p>
          <a:endParaRPr lang="zh-CN" altLang="en-US"/>
        </a:p>
      </dgm:t>
    </dgm:pt>
  </dgm:ptLst>
  <dgm:cxnLst>
    <dgm:cxn modelId="{A3AD6932-B586-47DD-9576-7E298CD5258C}" srcId="{858343E0-63E8-4F9D-B8FB-12A487A8731D}" destId="{EC49FDFD-A9B3-41F0-A2AB-B62AB6E401BB}" srcOrd="3" destOrd="0" parTransId="{AB88015D-069B-4DE1-A2E4-29E35A85ED1C}" sibTransId="{341E22BD-A0C7-44BD-AA5B-006EBB878034}"/>
    <dgm:cxn modelId="{D8522E0E-C1B4-4FEE-9A85-DD4B92D49CCF}" srcId="{858343E0-63E8-4F9D-B8FB-12A487A8731D}" destId="{D8873326-5CEF-4366-87D4-727A24A242A5}" srcOrd="1" destOrd="0" parTransId="{090BC3B5-4C49-4896-A8B3-F95656DF73AC}" sibTransId="{993F8619-A3F7-488D-8E7C-21BC5D59AE9E}"/>
    <dgm:cxn modelId="{19374E59-5324-41C3-A2A1-F971418D6D2D}" type="presOf" srcId="{D8873326-5CEF-4366-87D4-727A24A242A5}" destId="{74451F1E-7F47-488C-9BDF-C897FD77BA2C}" srcOrd="0" destOrd="0" presId="urn:microsoft.com/office/officeart/2005/8/layout/matrix2"/>
    <dgm:cxn modelId="{EDCBA8C8-3695-4292-BB9E-E0DBF2BED9AA}" srcId="{858343E0-63E8-4F9D-B8FB-12A487A8731D}" destId="{AFE81055-0E4C-4405-8937-4C85BA46E254}" srcOrd="2" destOrd="0" parTransId="{0141D21F-B379-4A09-AA25-4887DCFDA915}" sibTransId="{11EDB375-DC53-4223-BC7A-7A8CC85729E4}"/>
    <dgm:cxn modelId="{067EED65-5F28-40D3-9861-3D2C9FC433BD}" type="presOf" srcId="{056A82FA-59F6-45EC-83DC-173F02C4FEF0}" destId="{A11F30ED-D19C-412C-B8B5-CB5BC06F2E47}" srcOrd="0" destOrd="0" presId="urn:microsoft.com/office/officeart/2005/8/layout/matrix2"/>
    <dgm:cxn modelId="{A7999E6D-A3A5-48B5-8840-DC47F728DD84}" type="presOf" srcId="{AFE81055-0E4C-4405-8937-4C85BA46E254}" destId="{74B96A67-CE64-45F5-9BEE-E1C4DA0F970E}" srcOrd="0" destOrd="0" presId="urn:microsoft.com/office/officeart/2005/8/layout/matrix2"/>
    <dgm:cxn modelId="{7D762025-7DC0-4BA8-B1E7-052C99081D83}" srcId="{858343E0-63E8-4F9D-B8FB-12A487A8731D}" destId="{056A82FA-59F6-45EC-83DC-173F02C4FEF0}" srcOrd="0" destOrd="0" parTransId="{D84CFD5C-2449-4B62-A3C9-F0356ECF06C6}" sibTransId="{5CEF0DCC-F81B-449B-AB24-726EA8CC4717}"/>
    <dgm:cxn modelId="{1D57255F-C3E8-411B-A337-B0505E41A077}" type="presOf" srcId="{EC49FDFD-A9B3-41F0-A2AB-B62AB6E401BB}" destId="{CCB6973B-435E-4463-9A86-E1CD8F0F98E9}" srcOrd="0" destOrd="0" presId="urn:microsoft.com/office/officeart/2005/8/layout/matrix2"/>
    <dgm:cxn modelId="{D335CE7C-4048-41DA-9A28-FF4FED989147}" type="presOf" srcId="{858343E0-63E8-4F9D-B8FB-12A487A8731D}" destId="{E292D8D3-3171-4E1C-80D0-F3A0A7EED917}" srcOrd="0" destOrd="0" presId="urn:microsoft.com/office/officeart/2005/8/layout/matrix2"/>
    <dgm:cxn modelId="{79762E5A-7724-4381-AA8D-A67363CE3955}" type="presParOf" srcId="{E292D8D3-3171-4E1C-80D0-F3A0A7EED917}" destId="{77AB9B45-5C7E-4FA5-A919-C7C22F2227E8}" srcOrd="0" destOrd="0" presId="urn:microsoft.com/office/officeart/2005/8/layout/matrix2"/>
    <dgm:cxn modelId="{9CAEB2FC-1F86-4A3A-BC9C-C50D886AD3B7}" type="presParOf" srcId="{E292D8D3-3171-4E1C-80D0-F3A0A7EED917}" destId="{A11F30ED-D19C-412C-B8B5-CB5BC06F2E47}" srcOrd="1" destOrd="0" presId="urn:microsoft.com/office/officeart/2005/8/layout/matrix2"/>
    <dgm:cxn modelId="{50264309-9390-433F-B8D2-601E330BCDD0}" type="presParOf" srcId="{E292D8D3-3171-4E1C-80D0-F3A0A7EED917}" destId="{74451F1E-7F47-488C-9BDF-C897FD77BA2C}" srcOrd="2" destOrd="0" presId="urn:microsoft.com/office/officeart/2005/8/layout/matrix2"/>
    <dgm:cxn modelId="{0A541A69-E1F5-4F3A-97BB-CB786493446E}" type="presParOf" srcId="{E292D8D3-3171-4E1C-80D0-F3A0A7EED917}" destId="{74B96A67-CE64-45F5-9BEE-E1C4DA0F970E}" srcOrd="3" destOrd="0" presId="urn:microsoft.com/office/officeart/2005/8/layout/matrix2"/>
    <dgm:cxn modelId="{F808D0C7-7D67-4AFF-A2CE-423D49EFEC5D}" type="presParOf" srcId="{E292D8D3-3171-4E1C-80D0-F3A0A7EED917}" destId="{CCB6973B-435E-4463-9A86-E1CD8F0F98E9}"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CAD80F-85F1-4E58-9139-DA5CE02A503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zh-CN" altLang="en-US"/>
        </a:p>
      </dgm:t>
    </dgm:pt>
    <dgm:pt modelId="{6D565D5B-7EE0-4D1E-AE61-8778ECD2648A}">
      <dgm:prSet phldrT="[文本]" custT="1"/>
      <dgm:spPr>
        <a:solidFill>
          <a:schemeClr val="accent2"/>
        </a:solidFill>
      </dgm:spPr>
      <dgm:t>
        <a:bodyPr/>
        <a:lstStyle/>
        <a:p>
          <a:r>
            <a:rPr lang="zh-CN" altLang="en-US" sz="2000" b="1" dirty="0" smtClean="0"/>
            <a:t>国民经济矩阵的特点</a:t>
          </a:r>
          <a:endParaRPr lang="zh-CN" altLang="en-US" sz="2000" b="1" dirty="0"/>
        </a:p>
      </dgm:t>
    </dgm:pt>
    <dgm:pt modelId="{75C5EA7F-D85E-495A-9BF5-C1D4636B564A}" type="parTrans" cxnId="{E4D4E889-E249-425D-BBE3-AF274050F7B6}">
      <dgm:prSet/>
      <dgm:spPr/>
      <dgm:t>
        <a:bodyPr/>
        <a:lstStyle/>
        <a:p>
          <a:endParaRPr lang="zh-CN" altLang="en-US"/>
        </a:p>
      </dgm:t>
    </dgm:pt>
    <dgm:pt modelId="{F4757673-63F1-40DA-B0AF-65E03079556C}" type="sibTrans" cxnId="{E4D4E889-E249-425D-BBE3-AF274050F7B6}">
      <dgm:prSet/>
      <dgm:spPr/>
      <dgm:t>
        <a:bodyPr/>
        <a:lstStyle/>
        <a:p>
          <a:endParaRPr lang="zh-CN" altLang="en-US"/>
        </a:p>
      </dgm:t>
    </dgm:pt>
    <dgm:pt modelId="{76A805D7-33B7-4A50-BC53-CE598EA58C75}">
      <dgm:prSet phldrT="[文本]"/>
      <dgm:spPr/>
      <dgm:t>
        <a:bodyPr/>
        <a:lstStyle/>
        <a:p>
          <a:r>
            <a:rPr lang="zh-CN" altLang="en-US" dirty="0" smtClean="0"/>
            <a:t>在一张纸上就可以描绘出整个宏观经济的全貌</a:t>
          </a:r>
          <a:endParaRPr lang="zh-CN" altLang="en-US" dirty="0"/>
        </a:p>
      </dgm:t>
    </dgm:pt>
    <dgm:pt modelId="{3F6D242A-76A1-4097-818D-E808B40EE327}" type="parTrans" cxnId="{1BB4C6B2-E210-47D2-9F68-00D3F2FFE1C2}">
      <dgm:prSet/>
      <dgm:spPr/>
      <dgm:t>
        <a:bodyPr/>
        <a:lstStyle/>
        <a:p>
          <a:endParaRPr lang="zh-CN" altLang="en-US"/>
        </a:p>
      </dgm:t>
    </dgm:pt>
    <dgm:pt modelId="{D22F71D2-10D0-49B6-A0D5-C7362EC8C421}" type="sibTrans" cxnId="{1BB4C6B2-E210-47D2-9F68-00D3F2FFE1C2}">
      <dgm:prSet/>
      <dgm:spPr/>
      <dgm:t>
        <a:bodyPr/>
        <a:lstStyle/>
        <a:p>
          <a:endParaRPr lang="zh-CN" altLang="en-US"/>
        </a:p>
      </dgm:t>
    </dgm:pt>
    <dgm:pt modelId="{F3090747-380C-4D04-9E72-841D3DCFD6F6}">
      <dgm:prSet phldrT="[文本]"/>
      <dgm:spPr/>
      <dgm:t>
        <a:bodyPr/>
        <a:lstStyle/>
        <a:p>
          <a:r>
            <a:rPr lang="zh-CN" altLang="en-US" dirty="0" smtClean="0"/>
            <a:t>可以进行多主体分类和多部门分类，细化的矩阵表示具有很强的应用功能</a:t>
          </a:r>
          <a:endParaRPr lang="zh-CN" altLang="en-US" dirty="0"/>
        </a:p>
      </dgm:t>
    </dgm:pt>
    <dgm:pt modelId="{48889DA6-246D-4398-9FC1-957806E0ED18}" type="parTrans" cxnId="{D786C243-BAC4-4715-9444-6E9193724778}">
      <dgm:prSet/>
      <dgm:spPr/>
      <dgm:t>
        <a:bodyPr/>
        <a:lstStyle/>
        <a:p>
          <a:endParaRPr lang="zh-CN" altLang="en-US"/>
        </a:p>
      </dgm:t>
    </dgm:pt>
    <dgm:pt modelId="{48D990BE-5D56-4DCB-B294-F5DC604C2D44}" type="sibTrans" cxnId="{D786C243-BAC4-4715-9444-6E9193724778}">
      <dgm:prSet/>
      <dgm:spPr/>
      <dgm:t>
        <a:bodyPr/>
        <a:lstStyle/>
        <a:p>
          <a:endParaRPr lang="zh-CN" altLang="en-US"/>
        </a:p>
      </dgm:t>
    </dgm:pt>
    <dgm:pt modelId="{F5010374-A8FD-4668-93E5-59D7BFDD2F0D}">
      <dgm:prSet phldrT="[文本]"/>
      <dgm:spPr/>
      <dgm:t>
        <a:bodyPr/>
        <a:lstStyle/>
        <a:p>
          <a:r>
            <a:rPr lang="zh-CN" altLang="en-US" dirty="0" smtClean="0"/>
            <a:t>细化的矩阵表示可以利用矩阵代数运算，这对分析应用、账户的平衡非常有用</a:t>
          </a:r>
          <a:endParaRPr lang="zh-CN" altLang="en-US" dirty="0"/>
        </a:p>
      </dgm:t>
    </dgm:pt>
    <dgm:pt modelId="{E075EA34-F30B-4149-89B8-CE256B40F81F}" type="parTrans" cxnId="{409ECFDA-6023-46B9-A151-9A97AA48F102}">
      <dgm:prSet/>
      <dgm:spPr/>
      <dgm:t>
        <a:bodyPr/>
        <a:lstStyle/>
        <a:p>
          <a:endParaRPr lang="zh-CN" altLang="en-US"/>
        </a:p>
      </dgm:t>
    </dgm:pt>
    <dgm:pt modelId="{656595A2-CEC2-4CB4-A640-72C01EE9244A}" type="sibTrans" cxnId="{409ECFDA-6023-46B9-A151-9A97AA48F102}">
      <dgm:prSet/>
      <dgm:spPr/>
      <dgm:t>
        <a:bodyPr/>
        <a:lstStyle/>
        <a:p>
          <a:endParaRPr lang="zh-CN" altLang="en-US"/>
        </a:p>
      </dgm:t>
    </dgm:pt>
    <dgm:pt modelId="{3A2B7D20-D18D-4DAE-A0C5-3827B4754E64}">
      <dgm:prSet phldrT="[文本]"/>
      <dgm:spPr/>
      <dgm:t>
        <a:bodyPr/>
        <a:lstStyle/>
        <a:p>
          <a:r>
            <a:rPr lang="zh-CN" altLang="en-US" dirty="0" smtClean="0"/>
            <a:t>细化的矩阵可以描述中观层次经济流量之间关系的理想形式、适合检验关系不够密切的账户交易的各种表示</a:t>
          </a:r>
          <a:endParaRPr lang="zh-CN" altLang="en-US" dirty="0"/>
        </a:p>
      </dgm:t>
    </dgm:pt>
    <dgm:pt modelId="{85A9B3E4-FC6F-4D5F-B46B-F00A57421F4A}" type="parTrans" cxnId="{8935CAA3-2F53-4736-B77A-3D47A712AFAD}">
      <dgm:prSet/>
      <dgm:spPr/>
      <dgm:t>
        <a:bodyPr/>
        <a:lstStyle/>
        <a:p>
          <a:endParaRPr lang="zh-CN" altLang="en-US"/>
        </a:p>
      </dgm:t>
    </dgm:pt>
    <dgm:pt modelId="{156C256E-D50F-4066-830C-2206B071E336}" type="sibTrans" cxnId="{8935CAA3-2F53-4736-B77A-3D47A712AFAD}">
      <dgm:prSet/>
      <dgm:spPr/>
      <dgm:t>
        <a:bodyPr/>
        <a:lstStyle/>
        <a:p>
          <a:endParaRPr lang="zh-CN" altLang="en-US"/>
        </a:p>
      </dgm:t>
    </dgm:pt>
    <dgm:pt modelId="{386F380D-66DF-48F2-9B80-5F58356B0EA0}" type="pres">
      <dgm:prSet presAssocID="{F8CAD80F-85F1-4E58-9139-DA5CE02A503E}" presName="diagram" presStyleCnt="0">
        <dgm:presLayoutVars>
          <dgm:chMax val="1"/>
          <dgm:dir/>
          <dgm:animLvl val="ctr"/>
          <dgm:resizeHandles val="exact"/>
        </dgm:presLayoutVars>
      </dgm:prSet>
      <dgm:spPr/>
      <dgm:t>
        <a:bodyPr/>
        <a:lstStyle/>
        <a:p>
          <a:endParaRPr lang="zh-CN" altLang="en-US"/>
        </a:p>
      </dgm:t>
    </dgm:pt>
    <dgm:pt modelId="{9EAA864B-073A-445E-8703-ADDE2E822592}" type="pres">
      <dgm:prSet presAssocID="{F8CAD80F-85F1-4E58-9139-DA5CE02A503E}" presName="matrix" presStyleCnt="0"/>
      <dgm:spPr/>
    </dgm:pt>
    <dgm:pt modelId="{3D53419B-9702-42E3-9B2F-E77E8685B903}" type="pres">
      <dgm:prSet presAssocID="{F8CAD80F-85F1-4E58-9139-DA5CE02A503E}" presName="tile1" presStyleLbl="node1" presStyleIdx="0" presStyleCnt="4"/>
      <dgm:spPr/>
      <dgm:t>
        <a:bodyPr/>
        <a:lstStyle/>
        <a:p>
          <a:endParaRPr lang="zh-CN" altLang="en-US"/>
        </a:p>
      </dgm:t>
    </dgm:pt>
    <dgm:pt modelId="{C0336C76-A68E-4E9F-9A59-9AA980A54327}" type="pres">
      <dgm:prSet presAssocID="{F8CAD80F-85F1-4E58-9139-DA5CE02A503E}" presName="tile1text" presStyleLbl="node1" presStyleIdx="0" presStyleCnt="4">
        <dgm:presLayoutVars>
          <dgm:chMax val="0"/>
          <dgm:chPref val="0"/>
          <dgm:bulletEnabled val="1"/>
        </dgm:presLayoutVars>
      </dgm:prSet>
      <dgm:spPr/>
      <dgm:t>
        <a:bodyPr/>
        <a:lstStyle/>
        <a:p>
          <a:endParaRPr lang="zh-CN" altLang="en-US"/>
        </a:p>
      </dgm:t>
    </dgm:pt>
    <dgm:pt modelId="{37DC8ACD-6242-42BA-8CFC-A598D4035B85}" type="pres">
      <dgm:prSet presAssocID="{F8CAD80F-85F1-4E58-9139-DA5CE02A503E}" presName="tile2" presStyleLbl="node1" presStyleIdx="1" presStyleCnt="4"/>
      <dgm:spPr/>
      <dgm:t>
        <a:bodyPr/>
        <a:lstStyle/>
        <a:p>
          <a:endParaRPr lang="zh-CN" altLang="en-US"/>
        </a:p>
      </dgm:t>
    </dgm:pt>
    <dgm:pt modelId="{73BBA651-B6AA-4312-B2D0-35CE83AC431D}" type="pres">
      <dgm:prSet presAssocID="{F8CAD80F-85F1-4E58-9139-DA5CE02A503E}" presName="tile2text" presStyleLbl="node1" presStyleIdx="1" presStyleCnt="4">
        <dgm:presLayoutVars>
          <dgm:chMax val="0"/>
          <dgm:chPref val="0"/>
          <dgm:bulletEnabled val="1"/>
        </dgm:presLayoutVars>
      </dgm:prSet>
      <dgm:spPr/>
      <dgm:t>
        <a:bodyPr/>
        <a:lstStyle/>
        <a:p>
          <a:endParaRPr lang="zh-CN" altLang="en-US"/>
        </a:p>
      </dgm:t>
    </dgm:pt>
    <dgm:pt modelId="{3672272E-F5D7-4EC7-9A44-1AB1DA5A5991}" type="pres">
      <dgm:prSet presAssocID="{F8CAD80F-85F1-4E58-9139-DA5CE02A503E}" presName="tile3" presStyleLbl="node1" presStyleIdx="2" presStyleCnt="4"/>
      <dgm:spPr/>
      <dgm:t>
        <a:bodyPr/>
        <a:lstStyle/>
        <a:p>
          <a:endParaRPr lang="zh-CN" altLang="en-US"/>
        </a:p>
      </dgm:t>
    </dgm:pt>
    <dgm:pt modelId="{0313C404-31ED-4D6E-B0EC-F1D7257E6CE4}" type="pres">
      <dgm:prSet presAssocID="{F8CAD80F-85F1-4E58-9139-DA5CE02A503E}" presName="tile3text" presStyleLbl="node1" presStyleIdx="2" presStyleCnt="4">
        <dgm:presLayoutVars>
          <dgm:chMax val="0"/>
          <dgm:chPref val="0"/>
          <dgm:bulletEnabled val="1"/>
        </dgm:presLayoutVars>
      </dgm:prSet>
      <dgm:spPr/>
      <dgm:t>
        <a:bodyPr/>
        <a:lstStyle/>
        <a:p>
          <a:endParaRPr lang="zh-CN" altLang="en-US"/>
        </a:p>
      </dgm:t>
    </dgm:pt>
    <dgm:pt modelId="{37FA4CE6-ABAF-4963-B198-8F539614C720}" type="pres">
      <dgm:prSet presAssocID="{F8CAD80F-85F1-4E58-9139-DA5CE02A503E}" presName="tile4" presStyleLbl="node1" presStyleIdx="3" presStyleCnt="4"/>
      <dgm:spPr/>
      <dgm:t>
        <a:bodyPr/>
        <a:lstStyle/>
        <a:p>
          <a:endParaRPr lang="zh-CN" altLang="en-US"/>
        </a:p>
      </dgm:t>
    </dgm:pt>
    <dgm:pt modelId="{533A00B0-8F6C-4D80-9ACB-852A0BC2DAF5}" type="pres">
      <dgm:prSet presAssocID="{F8CAD80F-85F1-4E58-9139-DA5CE02A503E}" presName="tile4text" presStyleLbl="node1" presStyleIdx="3" presStyleCnt="4">
        <dgm:presLayoutVars>
          <dgm:chMax val="0"/>
          <dgm:chPref val="0"/>
          <dgm:bulletEnabled val="1"/>
        </dgm:presLayoutVars>
      </dgm:prSet>
      <dgm:spPr/>
      <dgm:t>
        <a:bodyPr/>
        <a:lstStyle/>
        <a:p>
          <a:endParaRPr lang="zh-CN" altLang="en-US"/>
        </a:p>
      </dgm:t>
    </dgm:pt>
    <dgm:pt modelId="{4F47C962-B7D4-4E30-A866-122BF664066B}" type="pres">
      <dgm:prSet presAssocID="{F8CAD80F-85F1-4E58-9139-DA5CE02A503E}" presName="centerTile" presStyleLbl="fgShp" presStyleIdx="0" presStyleCnt="1">
        <dgm:presLayoutVars>
          <dgm:chMax val="0"/>
          <dgm:chPref val="0"/>
        </dgm:presLayoutVars>
      </dgm:prSet>
      <dgm:spPr/>
      <dgm:t>
        <a:bodyPr/>
        <a:lstStyle/>
        <a:p>
          <a:endParaRPr lang="zh-CN" altLang="en-US"/>
        </a:p>
      </dgm:t>
    </dgm:pt>
  </dgm:ptLst>
  <dgm:cxnLst>
    <dgm:cxn modelId="{D786C243-BAC4-4715-9444-6E9193724778}" srcId="{6D565D5B-7EE0-4D1E-AE61-8778ECD2648A}" destId="{F3090747-380C-4D04-9E72-841D3DCFD6F6}" srcOrd="1" destOrd="0" parTransId="{48889DA6-246D-4398-9FC1-957806E0ED18}" sibTransId="{48D990BE-5D56-4DCB-B294-F5DC604C2D44}"/>
    <dgm:cxn modelId="{409ECFDA-6023-46B9-A151-9A97AA48F102}" srcId="{6D565D5B-7EE0-4D1E-AE61-8778ECD2648A}" destId="{F5010374-A8FD-4668-93E5-59D7BFDD2F0D}" srcOrd="2" destOrd="0" parTransId="{E075EA34-F30B-4149-89B8-CE256B40F81F}" sibTransId="{656595A2-CEC2-4CB4-A640-72C01EE9244A}"/>
    <dgm:cxn modelId="{44E04389-EF5A-4940-8EB9-252EA37DC5B2}" type="presOf" srcId="{F3090747-380C-4D04-9E72-841D3DCFD6F6}" destId="{37DC8ACD-6242-42BA-8CFC-A598D4035B85}" srcOrd="0" destOrd="0" presId="urn:microsoft.com/office/officeart/2005/8/layout/matrix1"/>
    <dgm:cxn modelId="{723EA18A-4E39-4C96-9836-4E2E56419DE0}" type="presOf" srcId="{F8CAD80F-85F1-4E58-9139-DA5CE02A503E}" destId="{386F380D-66DF-48F2-9B80-5F58356B0EA0}" srcOrd="0" destOrd="0" presId="urn:microsoft.com/office/officeart/2005/8/layout/matrix1"/>
    <dgm:cxn modelId="{07801199-9014-4600-948E-FC9B4BAC07E3}" type="presOf" srcId="{F5010374-A8FD-4668-93E5-59D7BFDD2F0D}" destId="{3672272E-F5D7-4EC7-9A44-1AB1DA5A5991}" srcOrd="0" destOrd="0" presId="urn:microsoft.com/office/officeart/2005/8/layout/matrix1"/>
    <dgm:cxn modelId="{E9F979E8-BB29-4B1F-A105-76A699EDE58D}" type="presOf" srcId="{F5010374-A8FD-4668-93E5-59D7BFDD2F0D}" destId="{0313C404-31ED-4D6E-B0EC-F1D7257E6CE4}" srcOrd="1" destOrd="0" presId="urn:microsoft.com/office/officeart/2005/8/layout/matrix1"/>
    <dgm:cxn modelId="{1BB4C6B2-E210-47D2-9F68-00D3F2FFE1C2}" srcId="{6D565D5B-7EE0-4D1E-AE61-8778ECD2648A}" destId="{76A805D7-33B7-4A50-BC53-CE598EA58C75}" srcOrd="0" destOrd="0" parTransId="{3F6D242A-76A1-4097-818D-E808B40EE327}" sibTransId="{D22F71D2-10D0-49B6-A0D5-C7362EC8C421}"/>
    <dgm:cxn modelId="{E4D4E889-E249-425D-BBE3-AF274050F7B6}" srcId="{F8CAD80F-85F1-4E58-9139-DA5CE02A503E}" destId="{6D565D5B-7EE0-4D1E-AE61-8778ECD2648A}" srcOrd="0" destOrd="0" parTransId="{75C5EA7F-D85E-495A-9BF5-C1D4636B564A}" sibTransId="{F4757673-63F1-40DA-B0AF-65E03079556C}"/>
    <dgm:cxn modelId="{0C85C244-9002-4403-B647-CB18579F91CE}" type="presOf" srcId="{76A805D7-33B7-4A50-BC53-CE598EA58C75}" destId="{3D53419B-9702-42E3-9B2F-E77E8685B903}" srcOrd="0" destOrd="0" presId="urn:microsoft.com/office/officeart/2005/8/layout/matrix1"/>
    <dgm:cxn modelId="{B6412916-8ED2-48A5-B0F0-1B13F50C9A25}" type="presOf" srcId="{76A805D7-33B7-4A50-BC53-CE598EA58C75}" destId="{C0336C76-A68E-4E9F-9A59-9AA980A54327}" srcOrd="1" destOrd="0" presId="urn:microsoft.com/office/officeart/2005/8/layout/matrix1"/>
    <dgm:cxn modelId="{C03D80FA-34F3-45D4-A14B-339345A76CA8}" type="presOf" srcId="{6D565D5B-7EE0-4D1E-AE61-8778ECD2648A}" destId="{4F47C962-B7D4-4E30-A866-122BF664066B}" srcOrd="0" destOrd="0" presId="urn:microsoft.com/office/officeart/2005/8/layout/matrix1"/>
    <dgm:cxn modelId="{8935CAA3-2F53-4736-B77A-3D47A712AFAD}" srcId="{6D565D5B-7EE0-4D1E-AE61-8778ECD2648A}" destId="{3A2B7D20-D18D-4DAE-A0C5-3827B4754E64}" srcOrd="3" destOrd="0" parTransId="{85A9B3E4-FC6F-4D5F-B46B-F00A57421F4A}" sibTransId="{156C256E-D50F-4066-830C-2206B071E336}"/>
    <dgm:cxn modelId="{EC5B01BE-ECC3-4F5C-A7EF-C0B59A1C2E98}" type="presOf" srcId="{F3090747-380C-4D04-9E72-841D3DCFD6F6}" destId="{73BBA651-B6AA-4312-B2D0-35CE83AC431D}" srcOrd="1" destOrd="0" presId="urn:microsoft.com/office/officeart/2005/8/layout/matrix1"/>
    <dgm:cxn modelId="{4A53D72B-8D9F-404C-96EF-6E31F7771B69}" type="presOf" srcId="{3A2B7D20-D18D-4DAE-A0C5-3827B4754E64}" destId="{37FA4CE6-ABAF-4963-B198-8F539614C720}" srcOrd="0" destOrd="0" presId="urn:microsoft.com/office/officeart/2005/8/layout/matrix1"/>
    <dgm:cxn modelId="{C7445BFE-F541-408A-8816-855C13C920E0}" type="presOf" srcId="{3A2B7D20-D18D-4DAE-A0C5-3827B4754E64}" destId="{533A00B0-8F6C-4D80-9ACB-852A0BC2DAF5}" srcOrd="1" destOrd="0" presId="urn:microsoft.com/office/officeart/2005/8/layout/matrix1"/>
    <dgm:cxn modelId="{AEEDA083-3ADA-4C43-95F5-9A61BB5B692D}" type="presParOf" srcId="{386F380D-66DF-48F2-9B80-5F58356B0EA0}" destId="{9EAA864B-073A-445E-8703-ADDE2E822592}" srcOrd="0" destOrd="0" presId="urn:microsoft.com/office/officeart/2005/8/layout/matrix1"/>
    <dgm:cxn modelId="{94F15BE0-55C2-469F-968F-19E9A51C63CE}" type="presParOf" srcId="{9EAA864B-073A-445E-8703-ADDE2E822592}" destId="{3D53419B-9702-42E3-9B2F-E77E8685B903}" srcOrd="0" destOrd="0" presId="urn:microsoft.com/office/officeart/2005/8/layout/matrix1"/>
    <dgm:cxn modelId="{19D39D3D-494A-47C2-B851-D8387C7F0CF9}" type="presParOf" srcId="{9EAA864B-073A-445E-8703-ADDE2E822592}" destId="{C0336C76-A68E-4E9F-9A59-9AA980A54327}" srcOrd="1" destOrd="0" presId="urn:microsoft.com/office/officeart/2005/8/layout/matrix1"/>
    <dgm:cxn modelId="{355B00F5-1E48-4071-9D82-8850B12BBF10}" type="presParOf" srcId="{9EAA864B-073A-445E-8703-ADDE2E822592}" destId="{37DC8ACD-6242-42BA-8CFC-A598D4035B85}" srcOrd="2" destOrd="0" presId="urn:microsoft.com/office/officeart/2005/8/layout/matrix1"/>
    <dgm:cxn modelId="{EB0CB14C-B237-4DB3-B717-697AFFE2B4A4}" type="presParOf" srcId="{9EAA864B-073A-445E-8703-ADDE2E822592}" destId="{73BBA651-B6AA-4312-B2D0-35CE83AC431D}" srcOrd="3" destOrd="0" presId="urn:microsoft.com/office/officeart/2005/8/layout/matrix1"/>
    <dgm:cxn modelId="{298890E2-2D60-4B44-BAF9-BF918BDB97BA}" type="presParOf" srcId="{9EAA864B-073A-445E-8703-ADDE2E822592}" destId="{3672272E-F5D7-4EC7-9A44-1AB1DA5A5991}" srcOrd="4" destOrd="0" presId="urn:microsoft.com/office/officeart/2005/8/layout/matrix1"/>
    <dgm:cxn modelId="{30293B17-7DC8-4573-89E7-3DCB1F6A6F70}" type="presParOf" srcId="{9EAA864B-073A-445E-8703-ADDE2E822592}" destId="{0313C404-31ED-4D6E-B0EC-F1D7257E6CE4}" srcOrd="5" destOrd="0" presId="urn:microsoft.com/office/officeart/2005/8/layout/matrix1"/>
    <dgm:cxn modelId="{C963AB26-A044-4E12-AE34-49ECAA78DFA4}" type="presParOf" srcId="{9EAA864B-073A-445E-8703-ADDE2E822592}" destId="{37FA4CE6-ABAF-4963-B198-8F539614C720}" srcOrd="6" destOrd="0" presId="urn:microsoft.com/office/officeart/2005/8/layout/matrix1"/>
    <dgm:cxn modelId="{915654B1-E5AC-4F20-9661-34DFA6658BD3}" type="presParOf" srcId="{9EAA864B-073A-445E-8703-ADDE2E822592}" destId="{533A00B0-8F6C-4D80-9ACB-852A0BC2DAF5}" srcOrd="7" destOrd="0" presId="urn:microsoft.com/office/officeart/2005/8/layout/matrix1"/>
    <dgm:cxn modelId="{3EAFAC49-5BE2-4442-89AC-78D1639F6CDC}" type="presParOf" srcId="{386F380D-66DF-48F2-9B80-5F58356B0EA0}" destId="{4F47C962-B7D4-4E30-A866-122BF664066B}" srcOrd="1" destOrd="0" presId="urn:microsoft.com/office/officeart/2005/8/layout/matrix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9D0C05-E1B5-448F-AB3C-9AC2A361A6D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zh-CN" altLang="en-US"/>
        </a:p>
      </dgm:t>
    </dgm:pt>
    <dgm:pt modelId="{4F9A66F2-3051-47A0-AE17-BE45FC1ED13B}">
      <dgm:prSet phldrT="[文本]" custT="1"/>
      <dgm:spPr/>
      <dgm:t>
        <a:bodyPr/>
        <a:lstStyle/>
        <a:p>
          <a:r>
            <a:rPr lang="zh-CN" altLang="en-US" sz="2400" b="1" dirty="0" smtClean="0"/>
            <a:t>国民经济总体矩阵简表</a:t>
          </a:r>
          <a:endParaRPr lang="zh-CN" altLang="en-US" sz="2400" b="1" dirty="0"/>
        </a:p>
      </dgm:t>
    </dgm:pt>
    <dgm:pt modelId="{DD19BC60-284D-4B8F-A1DC-94046FB77FC4}" type="parTrans" cxnId="{2E50B28D-A743-414D-BE05-0EBEF91993E2}">
      <dgm:prSet/>
      <dgm:spPr/>
      <dgm:t>
        <a:bodyPr/>
        <a:lstStyle/>
        <a:p>
          <a:endParaRPr lang="zh-CN" altLang="en-US"/>
        </a:p>
      </dgm:t>
    </dgm:pt>
    <dgm:pt modelId="{C07FF966-CBDB-47CF-B7CC-843693407226}" type="sibTrans" cxnId="{2E50B28D-A743-414D-BE05-0EBEF91993E2}">
      <dgm:prSet/>
      <dgm:spPr/>
      <dgm:t>
        <a:bodyPr/>
        <a:lstStyle/>
        <a:p>
          <a:endParaRPr lang="zh-CN" altLang="en-US"/>
        </a:p>
      </dgm:t>
    </dgm:pt>
    <dgm:pt modelId="{FC8ADC4E-B155-4962-9411-03CF2823D603}">
      <dgm:prSet phldrT="[文本]"/>
      <dgm:spPr>
        <a:solidFill>
          <a:srgbClr val="7A3C3C"/>
        </a:solidFill>
      </dgm:spPr>
      <dgm:t>
        <a:bodyPr/>
        <a:lstStyle/>
        <a:p>
          <a:r>
            <a:rPr lang="zh-CN" altLang="en-US" dirty="0" smtClean="0"/>
            <a:t>矩阵中的一对行列代表一个账户，如账户</a:t>
          </a:r>
          <a:r>
            <a:rPr lang="en-US" altLang="zh-CN" dirty="0" smtClean="0"/>
            <a:t>0</a:t>
          </a:r>
          <a:r>
            <a:rPr lang="zh-CN" altLang="en-US" dirty="0" smtClean="0"/>
            <a:t>即货物和服务账户由第</a:t>
          </a:r>
          <a:r>
            <a:rPr lang="en-US" altLang="zh-CN" dirty="0" smtClean="0"/>
            <a:t>1</a:t>
          </a:r>
          <a:r>
            <a:rPr lang="zh-CN" altLang="en-US" dirty="0" smtClean="0"/>
            <a:t>行和第</a:t>
          </a:r>
          <a:r>
            <a:rPr lang="en-US" altLang="zh-CN" dirty="0" smtClean="0"/>
            <a:t>1</a:t>
          </a:r>
          <a:r>
            <a:rPr lang="zh-CN" altLang="en-US" dirty="0" smtClean="0"/>
            <a:t>列表示，行列分别表示使用方和资源方</a:t>
          </a:r>
          <a:endParaRPr lang="zh-CN" altLang="en-US" dirty="0"/>
        </a:p>
      </dgm:t>
    </dgm:pt>
    <dgm:pt modelId="{73401E91-BF68-444B-904C-EB4C1C26C924}" type="parTrans" cxnId="{0E582E88-140F-44A8-92E0-6C7491A11D46}">
      <dgm:prSet/>
      <dgm:spPr/>
      <dgm:t>
        <a:bodyPr/>
        <a:lstStyle/>
        <a:p>
          <a:endParaRPr lang="zh-CN" altLang="en-US"/>
        </a:p>
      </dgm:t>
    </dgm:pt>
    <dgm:pt modelId="{5E7DB7AB-B82F-458C-86BB-EF6DDA02B288}" type="sibTrans" cxnId="{0E582E88-140F-44A8-92E0-6C7491A11D46}">
      <dgm:prSet/>
      <dgm:spPr/>
      <dgm:t>
        <a:bodyPr/>
        <a:lstStyle/>
        <a:p>
          <a:endParaRPr lang="zh-CN" altLang="en-US"/>
        </a:p>
      </dgm:t>
    </dgm:pt>
    <dgm:pt modelId="{1178E76C-1BE7-4D76-AEF0-A964721349CC}">
      <dgm:prSet phldrT="[文本]"/>
      <dgm:spPr>
        <a:solidFill>
          <a:srgbClr val="7A3C3C"/>
        </a:solidFill>
      </dgm:spPr>
      <dgm:t>
        <a:bodyPr/>
        <a:lstStyle/>
        <a:p>
          <a:r>
            <a:rPr lang="zh-CN" altLang="en-US" dirty="0" smtClean="0"/>
            <a:t>在“</a:t>
          </a:r>
          <a:r>
            <a:rPr lang="en-US" altLang="zh-CN" dirty="0" smtClean="0"/>
            <a:t>T”</a:t>
          </a:r>
          <a:r>
            <a:rPr lang="zh-CN" altLang="en-US" dirty="0" smtClean="0"/>
            <a:t>形账户中表示两次的登录在矩阵表中只表述一次，但每一笔数值均可从横向和纵向两个方向理解</a:t>
          </a:r>
          <a:endParaRPr lang="zh-CN" altLang="en-US" dirty="0"/>
        </a:p>
      </dgm:t>
    </dgm:pt>
    <dgm:pt modelId="{D586F4D1-8A8B-4289-9450-AB14B52FD5C8}" type="parTrans" cxnId="{E6AF07A2-E13B-4B26-A8E6-60BC59D78CB2}">
      <dgm:prSet/>
      <dgm:spPr/>
      <dgm:t>
        <a:bodyPr/>
        <a:lstStyle/>
        <a:p>
          <a:endParaRPr lang="zh-CN" altLang="en-US"/>
        </a:p>
      </dgm:t>
    </dgm:pt>
    <dgm:pt modelId="{1EF107DB-8DF7-4896-BE0D-E8D3EE05E564}" type="sibTrans" cxnId="{E6AF07A2-E13B-4B26-A8E6-60BC59D78CB2}">
      <dgm:prSet/>
      <dgm:spPr/>
      <dgm:t>
        <a:bodyPr/>
        <a:lstStyle/>
        <a:p>
          <a:endParaRPr lang="zh-CN" altLang="en-US"/>
        </a:p>
      </dgm:t>
    </dgm:pt>
    <dgm:pt modelId="{75916F1A-D502-4BFC-B68A-8A41FBF67994}">
      <dgm:prSet phldrT="[文本]"/>
      <dgm:spPr>
        <a:solidFill>
          <a:srgbClr val="7A3C3C"/>
        </a:solidFill>
      </dgm:spPr>
      <dgm:t>
        <a:bodyPr/>
        <a:lstStyle/>
        <a:p>
          <a:r>
            <a:rPr lang="zh-CN" altLang="en-US" dirty="0" smtClean="0"/>
            <a:t>生产账户、收入分配账户和使用账户、资本账户的平衡项列示在主次对角线上</a:t>
          </a:r>
          <a:endParaRPr lang="zh-CN" altLang="en-US" dirty="0"/>
        </a:p>
      </dgm:t>
    </dgm:pt>
    <dgm:pt modelId="{8210B20D-CD1C-472C-BE7F-957FEF5611B8}" type="parTrans" cxnId="{DE348127-7145-4FD0-9D2B-458F6740059C}">
      <dgm:prSet/>
      <dgm:spPr/>
      <dgm:t>
        <a:bodyPr/>
        <a:lstStyle/>
        <a:p>
          <a:endParaRPr lang="zh-CN" altLang="en-US"/>
        </a:p>
      </dgm:t>
    </dgm:pt>
    <dgm:pt modelId="{21B4E74A-C7E9-4B16-A975-254902396105}" type="sibTrans" cxnId="{DE348127-7145-4FD0-9D2B-458F6740059C}">
      <dgm:prSet/>
      <dgm:spPr/>
      <dgm:t>
        <a:bodyPr/>
        <a:lstStyle/>
        <a:p>
          <a:endParaRPr lang="zh-CN" altLang="en-US"/>
        </a:p>
      </dgm:t>
    </dgm:pt>
    <dgm:pt modelId="{47EFD24C-AF5D-4AE7-A3CB-A9F98E08FD86}">
      <dgm:prSet phldrT="[文本]"/>
      <dgm:spPr>
        <a:solidFill>
          <a:srgbClr val="7A3C3C"/>
        </a:solidFill>
      </dgm:spPr>
      <dgm:t>
        <a:bodyPr/>
        <a:lstStyle/>
        <a:p>
          <a:r>
            <a:rPr lang="zh-CN" altLang="en-US" dirty="0" smtClean="0"/>
            <a:t>主对角线上的数值表示偿还组机构部门间的交易</a:t>
          </a:r>
          <a:endParaRPr lang="zh-CN" altLang="en-US" dirty="0"/>
        </a:p>
      </dgm:t>
    </dgm:pt>
    <dgm:pt modelId="{7FC92401-5B38-41B8-8407-1F6C2FE9FBE8}" type="parTrans" cxnId="{2D9C5734-92F3-4AAF-9036-19194B093ECE}">
      <dgm:prSet/>
      <dgm:spPr/>
      <dgm:t>
        <a:bodyPr/>
        <a:lstStyle/>
        <a:p>
          <a:endParaRPr lang="zh-CN" altLang="en-US"/>
        </a:p>
      </dgm:t>
    </dgm:pt>
    <dgm:pt modelId="{5D5FE995-E18F-4B0C-BEA9-291B7BCF6BD7}" type="sibTrans" cxnId="{2D9C5734-92F3-4AAF-9036-19194B093ECE}">
      <dgm:prSet/>
      <dgm:spPr/>
      <dgm:t>
        <a:bodyPr/>
        <a:lstStyle/>
        <a:p>
          <a:endParaRPr lang="zh-CN" altLang="en-US"/>
        </a:p>
      </dgm:t>
    </dgm:pt>
    <dgm:pt modelId="{D4AFC450-B6EB-4EF3-BAD2-1DE03C675E40}" type="pres">
      <dgm:prSet presAssocID="{0A9D0C05-E1B5-448F-AB3C-9AC2A361A6DD}" presName="diagram" presStyleCnt="0">
        <dgm:presLayoutVars>
          <dgm:chMax val="1"/>
          <dgm:dir/>
          <dgm:animLvl val="ctr"/>
          <dgm:resizeHandles val="exact"/>
        </dgm:presLayoutVars>
      </dgm:prSet>
      <dgm:spPr/>
      <dgm:t>
        <a:bodyPr/>
        <a:lstStyle/>
        <a:p>
          <a:endParaRPr lang="zh-CN" altLang="en-US"/>
        </a:p>
      </dgm:t>
    </dgm:pt>
    <dgm:pt modelId="{86FFF1BA-6BDA-485B-95BC-1012A3D838F9}" type="pres">
      <dgm:prSet presAssocID="{0A9D0C05-E1B5-448F-AB3C-9AC2A361A6DD}" presName="matrix" presStyleCnt="0"/>
      <dgm:spPr/>
    </dgm:pt>
    <dgm:pt modelId="{28D3097C-FE84-4E77-AD48-F87542734A24}" type="pres">
      <dgm:prSet presAssocID="{0A9D0C05-E1B5-448F-AB3C-9AC2A361A6DD}" presName="tile1" presStyleLbl="node1" presStyleIdx="0" presStyleCnt="4" custLinFactNeighborX="0" custLinFactNeighborY="-1073"/>
      <dgm:spPr/>
      <dgm:t>
        <a:bodyPr/>
        <a:lstStyle/>
        <a:p>
          <a:endParaRPr lang="zh-CN" altLang="en-US"/>
        </a:p>
      </dgm:t>
    </dgm:pt>
    <dgm:pt modelId="{7E06BF93-4234-4F53-9291-287A18B12074}" type="pres">
      <dgm:prSet presAssocID="{0A9D0C05-E1B5-448F-AB3C-9AC2A361A6DD}" presName="tile1text" presStyleLbl="node1" presStyleIdx="0" presStyleCnt="4">
        <dgm:presLayoutVars>
          <dgm:chMax val="0"/>
          <dgm:chPref val="0"/>
          <dgm:bulletEnabled val="1"/>
        </dgm:presLayoutVars>
      </dgm:prSet>
      <dgm:spPr/>
      <dgm:t>
        <a:bodyPr/>
        <a:lstStyle/>
        <a:p>
          <a:endParaRPr lang="zh-CN" altLang="en-US"/>
        </a:p>
      </dgm:t>
    </dgm:pt>
    <dgm:pt modelId="{B839855D-2C42-4030-B323-03C41B334B85}" type="pres">
      <dgm:prSet presAssocID="{0A9D0C05-E1B5-448F-AB3C-9AC2A361A6DD}" presName="tile2" presStyleLbl="node1" presStyleIdx="1" presStyleCnt="4"/>
      <dgm:spPr/>
      <dgm:t>
        <a:bodyPr/>
        <a:lstStyle/>
        <a:p>
          <a:endParaRPr lang="zh-CN" altLang="en-US"/>
        </a:p>
      </dgm:t>
    </dgm:pt>
    <dgm:pt modelId="{40B100DF-96CF-46E3-8084-9FB2178F6191}" type="pres">
      <dgm:prSet presAssocID="{0A9D0C05-E1B5-448F-AB3C-9AC2A361A6DD}" presName="tile2text" presStyleLbl="node1" presStyleIdx="1" presStyleCnt="4">
        <dgm:presLayoutVars>
          <dgm:chMax val="0"/>
          <dgm:chPref val="0"/>
          <dgm:bulletEnabled val="1"/>
        </dgm:presLayoutVars>
      </dgm:prSet>
      <dgm:spPr/>
      <dgm:t>
        <a:bodyPr/>
        <a:lstStyle/>
        <a:p>
          <a:endParaRPr lang="zh-CN" altLang="en-US"/>
        </a:p>
      </dgm:t>
    </dgm:pt>
    <dgm:pt modelId="{2B82C79A-2134-4725-A2F1-74608DACBD35}" type="pres">
      <dgm:prSet presAssocID="{0A9D0C05-E1B5-448F-AB3C-9AC2A361A6DD}" presName="tile3" presStyleLbl="node1" presStyleIdx="2" presStyleCnt="4"/>
      <dgm:spPr/>
      <dgm:t>
        <a:bodyPr/>
        <a:lstStyle/>
        <a:p>
          <a:endParaRPr lang="zh-CN" altLang="en-US"/>
        </a:p>
      </dgm:t>
    </dgm:pt>
    <dgm:pt modelId="{75CB4E42-26BD-4FE9-8C76-F97C0631641A}" type="pres">
      <dgm:prSet presAssocID="{0A9D0C05-E1B5-448F-AB3C-9AC2A361A6DD}" presName="tile3text" presStyleLbl="node1" presStyleIdx="2" presStyleCnt="4">
        <dgm:presLayoutVars>
          <dgm:chMax val="0"/>
          <dgm:chPref val="0"/>
          <dgm:bulletEnabled val="1"/>
        </dgm:presLayoutVars>
      </dgm:prSet>
      <dgm:spPr/>
      <dgm:t>
        <a:bodyPr/>
        <a:lstStyle/>
        <a:p>
          <a:endParaRPr lang="zh-CN" altLang="en-US"/>
        </a:p>
      </dgm:t>
    </dgm:pt>
    <dgm:pt modelId="{1FA1BDCB-595E-40DD-A57C-C7C3065C42C4}" type="pres">
      <dgm:prSet presAssocID="{0A9D0C05-E1B5-448F-AB3C-9AC2A361A6DD}" presName="tile4" presStyleLbl="node1" presStyleIdx="3" presStyleCnt="4"/>
      <dgm:spPr/>
      <dgm:t>
        <a:bodyPr/>
        <a:lstStyle/>
        <a:p>
          <a:endParaRPr lang="zh-CN" altLang="en-US"/>
        </a:p>
      </dgm:t>
    </dgm:pt>
    <dgm:pt modelId="{F9BA252A-C256-4331-8FF3-93D1BEDF54D3}" type="pres">
      <dgm:prSet presAssocID="{0A9D0C05-E1B5-448F-AB3C-9AC2A361A6DD}" presName="tile4text" presStyleLbl="node1" presStyleIdx="3" presStyleCnt="4">
        <dgm:presLayoutVars>
          <dgm:chMax val="0"/>
          <dgm:chPref val="0"/>
          <dgm:bulletEnabled val="1"/>
        </dgm:presLayoutVars>
      </dgm:prSet>
      <dgm:spPr/>
      <dgm:t>
        <a:bodyPr/>
        <a:lstStyle/>
        <a:p>
          <a:endParaRPr lang="zh-CN" altLang="en-US"/>
        </a:p>
      </dgm:t>
    </dgm:pt>
    <dgm:pt modelId="{CC84FFE1-878E-4A26-B3CF-AA00553B2C88}" type="pres">
      <dgm:prSet presAssocID="{0A9D0C05-E1B5-448F-AB3C-9AC2A361A6DD}" presName="centerTile" presStyleLbl="fgShp" presStyleIdx="0" presStyleCnt="1" custScaleX="116248" custScaleY="99827">
        <dgm:presLayoutVars>
          <dgm:chMax val="0"/>
          <dgm:chPref val="0"/>
        </dgm:presLayoutVars>
      </dgm:prSet>
      <dgm:spPr/>
      <dgm:t>
        <a:bodyPr/>
        <a:lstStyle/>
        <a:p>
          <a:endParaRPr lang="zh-CN" altLang="en-US"/>
        </a:p>
      </dgm:t>
    </dgm:pt>
  </dgm:ptLst>
  <dgm:cxnLst>
    <dgm:cxn modelId="{5FDE280C-4083-4EBA-942A-4E6DE795366D}" type="presOf" srcId="{47EFD24C-AF5D-4AE7-A3CB-A9F98E08FD86}" destId="{F9BA252A-C256-4331-8FF3-93D1BEDF54D3}" srcOrd="1" destOrd="0" presId="urn:microsoft.com/office/officeart/2005/8/layout/matrix1"/>
    <dgm:cxn modelId="{4E53E142-48A2-4367-AC32-C61060D85295}" type="presOf" srcId="{0A9D0C05-E1B5-448F-AB3C-9AC2A361A6DD}" destId="{D4AFC450-B6EB-4EF3-BAD2-1DE03C675E40}" srcOrd="0" destOrd="0" presId="urn:microsoft.com/office/officeart/2005/8/layout/matrix1"/>
    <dgm:cxn modelId="{4B395C08-7252-47F6-98D1-7F7572677249}" type="presOf" srcId="{FC8ADC4E-B155-4962-9411-03CF2823D603}" destId="{28D3097C-FE84-4E77-AD48-F87542734A24}" srcOrd="0" destOrd="0" presId="urn:microsoft.com/office/officeart/2005/8/layout/matrix1"/>
    <dgm:cxn modelId="{222E591B-811B-4BA3-A9ED-55EBEE670C5D}" type="presOf" srcId="{47EFD24C-AF5D-4AE7-A3CB-A9F98E08FD86}" destId="{1FA1BDCB-595E-40DD-A57C-C7C3065C42C4}" srcOrd="0" destOrd="0" presId="urn:microsoft.com/office/officeart/2005/8/layout/matrix1"/>
    <dgm:cxn modelId="{4B34BC10-FFB1-4075-ACFB-040E6482F342}" type="presOf" srcId="{FC8ADC4E-B155-4962-9411-03CF2823D603}" destId="{7E06BF93-4234-4F53-9291-287A18B12074}" srcOrd="1" destOrd="0" presId="urn:microsoft.com/office/officeart/2005/8/layout/matrix1"/>
    <dgm:cxn modelId="{CD8EFC27-E316-4E03-9C0F-D01A12388470}" type="presOf" srcId="{1178E76C-1BE7-4D76-AEF0-A964721349CC}" destId="{B839855D-2C42-4030-B323-03C41B334B85}" srcOrd="0" destOrd="0" presId="urn:microsoft.com/office/officeart/2005/8/layout/matrix1"/>
    <dgm:cxn modelId="{2D9C5734-92F3-4AAF-9036-19194B093ECE}" srcId="{4F9A66F2-3051-47A0-AE17-BE45FC1ED13B}" destId="{47EFD24C-AF5D-4AE7-A3CB-A9F98E08FD86}" srcOrd="3" destOrd="0" parTransId="{7FC92401-5B38-41B8-8407-1F6C2FE9FBE8}" sibTransId="{5D5FE995-E18F-4B0C-BEA9-291B7BCF6BD7}"/>
    <dgm:cxn modelId="{0E582E88-140F-44A8-92E0-6C7491A11D46}" srcId="{4F9A66F2-3051-47A0-AE17-BE45FC1ED13B}" destId="{FC8ADC4E-B155-4962-9411-03CF2823D603}" srcOrd="0" destOrd="0" parTransId="{73401E91-BF68-444B-904C-EB4C1C26C924}" sibTransId="{5E7DB7AB-B82F-458C-86BB-EF6DDA02B288}"/>
    <dgm:cxn modelId="{4C7FDA68-3290-4F16-B694-488528F8D9D3}" type="presOf" srcId="{75916F1A-D502-4BFC-B68A-8A41FBF67994}" destId="{75CB4E42-26BD-4FE9-8C76-F97C0631641A}" srcOrd="1" destOrd="0" presId="urn:microsoft.com/office/officeart/2005/8/layout/matrix1"/>
    <dgm:cxn modelId="{E6AF07A2-E13B-4B26-A8E6-60BC59D78CB2}" srcId="{4F9A66F2-3051-47A0-AE17-BE45FC1ED13B}" destId="{1178E76C-1BE7-4D76-AEF0-A964721349CC}" srcOrd="1" destOrd="0" parTransId="{D586F4D1-8A8B-4289-9450-AB14B52FD5C8}" sibTransId="{1EF107DB-8DF7-4896-BE0D-E8D3EE05E564}"/>
    <dgm:cxn modelId="{DE348127-7145-4FD0-9D2B-458F6740059C}" srcId="{4F9A66F2-3051-47A0-AE17-BE45FC1ED13B}" destId="{75916F1A-D502-4BFC-B68A-8A41FBF67994}" srcOrd="2" destOrd="0" parTransId="{8210B20D-CD1C-472C-BE7F-957FEF5611B8}" sibTransId="{21B4E74A-C7E9-4B16-A975-254902396105}"/>
    <dgm:cxn modelId="{8FF20A20-DBCA-4C7F-AAD6-3285257114EE}" type="presOf" srcId="{1178E76C-1BE7-4D76-AEF0-A964721349CC}" destId="{40B100DF-96CF-46E3-8084-9FB2178F6191}" srcOrd="1" destOrd="0" presId="urn:microsoft.com/office/officeart/2005/8/layout/matrix1"/>
    <dgm:cxn modelId="{BC245C49-BFB8-4B96-A086-4460E3534C0B}" type="presOf" srcId="{75916F1A-D502-4BFC-B68A-8A41FBF67994}" destId="{2B82C79A-2134-4725-A2F1-74608DACBD35}" srcOrd="0" destOrd="0" presId="urn:microsoft.com/office/officeart/2005/8/layout/matrix1"/>
    <dgm:cxn modelId="{C47DCBAF-0523-41DD-842A-79A83FCC2BBB}" type="presOf" srcId="{4F9A66F2-3051-47A0-AE17-BE45FC1ED13B}" destId="{CC84FFE1-878E-4A26-B3CF-AA00553B2C88}" srcOrd="0" destOrd="0" presId="urn:microsoft.com/office/officeart/2005/8/layout/matrix1"/>
    <dgm:cxn modelId="{2E50B28D-A743-414D-BE05-0EBEF91993E2}" srcId="{0A9D0C05-E1B5-448F-AB3C-9AC2A361A6DD}" destId="{4F9A66F2-3051-47A0-AE17-BE45FC1ED13B}" srcOrd="0" destOrd="0" parTransId="{DD19BC60-284D-4B8F-A1DC-94046FB77FC4}" sibTransId="{C07FF966-CBDB-47CF-B7CC-843693407226}"/>
    <dgm:cxn modelId="{FEA9D6B7-A6BA-43DE-BA3A-9B54812FA34D}" type="presParOf" srcId="{D4AFC450-B6EB-4EF3-BAD2-1DE03C675E40}" destId="{86FFF1BA-6BDA-485B-95BC-1012A3D838F9}" srcOrd="0" destOrd="0" presId="urn:microsoft.com/office/officeart/2005/8/layout/matrix1"/>
    <dgm:cxn modelId="{CD7102AE-B821-478F-A934-791BB94242D1}" type="presParOf" srcId="{86FFF1BA-6BDA-485B-95BC-1012A3D838F9}" destId="{28D3097C-FE84-4E77-AD48-F87542734A24}" srcOrd="0" destOrd="0" presId="urn:microsoft.com/office/officeart/2005/8/layout/matrix1"/>
    <dgm:cxn modelId="{54C57086-D1E2-4483-9744-DC43AFA6D5DA}" type="presParOf" srcId="{86FFF1BA-6BDA-485B-95BC-1012A3D838F9}" destId="{7E06BF93-4234-4F53-9291-287A18B12074}" srcOrd="1" destOrd="0" presId="urn:microsoft.com/office/officeart/2005/8/layout/matrix1"/>
    <dgm:cxn modelId="{D32C9F5C-C397-4B8C-BD0D-AA323B9F9BD6}" type="presParOf" srcId="{86FFF1BA-6BDA-485B-95BC-1012A3D838F9}" destId="{B839855D-2C42-4030-B323-03C41B334B85}" srcOrd="2" destOrd="0" presId="urn:microsoft.com/office/officeart/2005/8/layout/matrix1"/>
    <dgm:cxn modelId="{CCCEAD52-9A27-4DC8-AD77-5BEC2B8FE26C}" type="presParOf" srcId="{86FFF1BA-6BDA-485B-95BC-1012A3D838F9}" destId="{40B100DF-96CF-46E3-8084-9FB2178F6191}" srcOrd="3" destOrd="0" presId="urn:microsoft.com/office/officeart/2005/8/layout/matrix1"/>
    <dgm:cxn modelId="{0C5FC820-7F5C-4F25-9925-BEB892ECEBDD}" type="presParOf" srcId="{86FFF1BA-6BDA-485B-95BC-1012A3D838F9}" destId="{2B82C79A-2134-4725-A2F1-74608DACBD35}" srcOrd="4" destOrd="0" presId="urn:microsoft.com/office/officeart/2005/8/layout/matrix1"/>
    <dgm:cxn modelId="{609C1D6D-0B4D-4243-90ED-B53E44FA6FA2}" type="presParOf" srcId="{86FFF1BA-6BDA-485B-95BC-1012A3D838F9}" destId="{75CB4E42-26BD-4FE9-8C76-F97C0631641A}" srcOrd="5" destOrd="0" presId="urn:microsoft.com/office/officeart/2005/8/layout/matrix1"/>
    <dgm:cxn modelId="{DC1945B7-7C67-46C2-BC45-7BC6340C80B7}" type="presParOf" srcId="{86FFF1BA-6BDA-485B-95BC-1012A3D838F9}" destId="{1FA1BDCB-595E-40DD-A57C-C7C3065C42C4}" srcOrd="6" destOrd="0" presId="urn:microsoft.com/office/officeart/2005/8/layout/matrix1"/>
    <dgm:cxn modelId="{62697A6A-92AB-4320-8DC1-B500DDC68880}" type="presParOf" srcId="{86FFF1BA-6BDA-485B-95BC-1012A3D838F9}" destId="{F9BA252A-C256-4331-8FF3-93D1BEDF54D3}" srcOrd="7" destOrd="0" presId="urn:microsoft.com/office/officeart/2005/8/layout/matrix1"/>
    <dgm:cxn modelId="{7422017B-3D7F-4585-9FD5-83AC710C7258}" type="presParOf" srcId="{D4AFC450-B6EB-4EF3-BAD2-1DE03C675E40}" destId="{CC84FFE1-878E-4A26-B3CF-AA00553B2C88}"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7B4AD8-5ABE-4B6B-A848-268A82A9EF0E}"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zh-CN" altLang="en-US"/>
        </a:p>
      </dgm:t>
    </dgm:pt>
    <dgm:pt modelId="{A5E1DFF3-2730-4C1C-9D8C-A28C9254EAE0}">
      <dgm:prSet phldrT="[文本]" custT="1"/>
      <dgm:spPr>
        <a:solidFill>
          <a:schemeClr val="accent2"/>
        </a:solidFill>
      </dgm:spPr>
      <dgm:t>
        <a:bodyPr/>
        <a:lstStyle/>
        <a:p>
          <a:r>
            <a:rPr lang="en-US" altLang="zh-CN" sz="2400" b="1" dirty="0" smtClean="0"/>
            <a:t>SAM</a:t>
          </a:r>
          <a:r>
            <a:rPr lang="zh-CN" altLang="en-US" sz="2400" b="1" dirty="0" smtClean="0"/>
            <a:t>是以矩阵形式对一定时期一国或一地区经济结构进行全面描述的核算体系</a:t>
          </a:r>
          <a:endParaRPr lang="zh-CN" altLang="en-US" sz="2400" b="1" dirty="0"/>
        </a:p>
      </dgm:t>
    </dgm:pt>
    <dgm:pt modelId="{73B1A7EE-C45B-4D1B-AB7A-85E0E7EEAD63}" type="parTrans" cxnId="{5DAF6674-D6F3-4316-A044-672BC19462F8}">
      <dgm:prSet/>
      <dgm:spPr/>
      <dgm:t>
        <a:bodyPr/>
        <a:lstStyle/>
        <a:p>
          <a:endParaRPr lang="zh-CN" altLang="en-US"/>
        </a:p>
      </dgm:t>
    </dgm:pt>
    <dgm:pt modelId="{CA66B276-C6A9-44D1-BDA1-3A944BB62E5E}" type="sibTrans" cxnId="{5DAF6674-D6F3-4316-A044-672BC19462F8}">
      <dgm:prSet/>
      <dgm:spPr/>
      <dgm:t>
        <a:bodyPr/>
        <a:lstStyle/>
        <a:p>
          <a:endParaRPr lang="zh-CN" altLang="en-US"/>
        </a:p>
      </dgm:t>
    </dgm:pt>
    <dgm:pt modelId="{B88BAD23-2B29-4297-A37D-EDEF647A5F7D}">
      <dgm:prSet phldrT="[文本]" custT="1"/>
      <dgm:spPr/>
      <dgm:t>
        <a:bodyPr/>
        <a:lstStyle/>
        <a:p>
          <a:pPr algn="l"/>
          <a:r>
            <a:rPr lang="en-US" altLang="zh-CN" sz="1600" dirty="0" smtClean="0"/>
            <a:t>SNA</a:t>
          </a:r>
          <a:r>
            <a:rPr lang="zh-CN" altLang="en-US" sz="1600" dirty="0" smtClean="0"/>
            <a:t>（</a:t>
          </a:r>
          <a:r>
            <a:rPr lang="en-US" altLang="zh-CN" sz="1600" dirty="0" smtClean="0"/>
            <a:t>1993</a:t>
          </a:r>
          <a:r>
            <a:rPr lang="zh-CN" altLang="en-US" sz="1600" dirty="0" smtClean="0"/>
            <a:t>）定义</a:t>
          </a:r>
          <a:r>
            <a:rPr lang="en-US" altLang="zh-CN" sz="1600" dirty="0" smtClean="0"/>
            <a:t>SAM</a:t>
          </a:r>
          <a:r>
            <a:rPr lang="zh-CN" altLang="en-US" sz="1600" dirty="0" smtClean="0"/>
            <a:t>为“以矩阵形表示的</a:t>
          </a:r>
          <a:r>
            <a:rPr lang="en-US" altLang="zh-CN" sz="1600" dirty="0" smtClean="0"/>
            <a:t>SNA</a:t>
          </a:r>
          <a:r>
            <a:rPr lang="zh-CN" altLang="en-US" sz="1600" dirty="0" smtClean="0"/>
            <a:t>账户”，是对</a:t>
          </a:r>
          <a:r>
            <a:rPr lang="en-US" altLang="zh-CN" sz="1600" dirty="0" smtClean="0"/>
            <a:t>SNA</a:t>
          </a:r>
          <a:r>
            <a:rPr lang="zh-CN" altLang="en-US" sz="1600" dirty="0" smtClean="0"/>
            <a:t>中心框架的灵活应用，侧重刻画供给表和使用表部门账户之间的关系；</a:t>
          </a:r>
          <a:endParaRPr lang="en-US" altLang="zh-CN" sz="1600" dirty="0" smtClean="0"/>
        </a:p>
        <a:p>
          <a:pPr algn="l"/>
          <a:r>
            <a:rPr lang="en-US" altLang="zh-CN" sz="1600" dirty="0" smtClean="0"/>
            <a:t>SAM</a:t>
          </a:r>
          <a:r>
            <a:rPr lang="zh-CN" altLang="en-US" sz="1600" dirty="0" smtClean="0"/>
            <a:t>与国民经济核算账户在框架和基本概念上完全一致</a:t>
          </a:r>
          <a:endParaRPr lang="en-US" altLang="zh-CN" sz="1600" dirty="0" smtClean="0"/>
        </a:p>
      </dgm:t>
    </dgm:pt>
    <dgm:pt modelId="{28F2F426-1C78-49AE-A269-64D3AB1F3854}" type="parTrans" cxnId="{025771FC-2A9D-4FC8-A10A-126C50D5223F}">
      <dgm:prSet/>
      <dgm:spPr/>
      <dgm:t>
        <a:bodyPr/>
        <a:lstStyle/>
        <a:p>
          <a:endParaRPr lang="zh-CN" altLang="en-US"/>
        </a:p>
      </dgm:t>
    </dgm:pt>
    <dgm:pt modelId="{39159F00-9908-41B1-A963-71E14FA3C451}" type="sibTrans" cxnId="{025771FC-2A9D-4FC8-A10A-126C50D5223F}">
      <dgm:prSet/>
      <dgm:spPr/>
      <dgm:t>
        <a:bodyPr/>
        <a:lstStyle/>
        <a:p>
          <a:endParaRPr lang="zh-CN" altLang="en-US"/>
        </a:p>
      </dgm:t>
    </dgm:pt>
    <dgm:pt modelId="{46A9F12F-92C0-428E-BAE1-479EC180C208}">
      <dgm:prSet phldrT="[文本]" custT="1"/>
      <dgm:spPr/>
      <dgm:t>
        <a:bodyPr/>
        <a:lstStyle/>
        <a:p>
          <a:pPr algn="ctr"/>
          <a:endParaRPr lang="en-US" altLang="zh-CN" sz="1800" dirty="0" smtClean="0"/>
        </a:p>
        <a:p>
          <a:pPr algn="ctr"/>
          <a:endParaRPr lang="en-US" altLang="zh-CN" sz="1800" dirty="0" smtClean="0"/>
        </a:p>
        <a:p>
          <a:pPr algn="l"/>
          <a:r>
            <a:rPr lang="en-US" altLang="zh-CN" sz="1600" dirty="0" smtClean="0"/>
            <a:t>SAM</a:t>
          </a:r>
          <a:r>
            <a:rPr lang="zh-CN" altLang="en-US" sz="1600" dirty="0" smtClean="0"/>
            <a:t>与国民经济矩阵在概念口径上完全一致；</a:t>
          </a:r>
          <a:endParaRPr lang="en-US" altLang="zh-CN" sz="1600" dirty="0" smtClean="0"/>
        </a:p>
        <a:p>
          <a:pPr algn="l"/>
          <a:r>
            <a:rPr lang="en-US" altLang="zh-CN" sz="1600" dirty="0" smtClean="0"/>
            <a:t>SAM</a:t>
          </a:r>
          <a:r>
            <a:rPr lang="zh-CN" altLang="en-US" sz="1600" dirty="0" smtClean="0"/>
            <a:t>与国民经济矩阵就矩阵表示形式是相同的，在矩阵本身特点及矩阵分解和扩展方面是共通的；</a:t>
          </a:r>
          <a:endParaRPr lang="en-US" altLang="zh-CN" sz="1600" dirty="0" smtClean="0"/>
        </a:p>
        <a:p>
          <a:pPr algn="l"/>
          <a:r>
            <a:rPr lang="zh-CN" altLang="en-US" sz="1600" dirty="0" smtClean="0"/>
            <a:t>国民经济矩阵中的流向线读表法也适用于</a:t>
          </a:r>
          <a:r>
            <a:rPr lang="en-US" altLang="zh-CN" sz="1600" dirty="0" smtClean="0"/>
            <a:t>SAM</a:t>
          </a:r>
        </a:p>
        <a:p>
          <a:pPr algn="ctr"/>
          <a:endParaRPr lang="zh-CN" altLang="en-US" sz="1800" dirty="0"/>
        </a:p>
      </dgm:t>
    </dgm:pt>
    <dgm:pt modelId="{29D66D4D-EDC5-4A11-962D-BCC856EE838A}" type="parTrans" cxnId="{EA5A78C8-9B0C-4529-BBF9-40F4C0BF71C9}">
      <dgm:prSet/>
      <dgm:spPr/>
      <dgm:t>
        <a:bodyPr/>
        <a:lstStyle/>
        <a:p>
          <a:endParaRPr lang="zh-CN" altLang="en-US"/>
        </a:p>
      </dgm:t>
    </dgm:pt>
    <dgm:pt modelId="{A7F3CD0F-6BA4-4A7F-BFC1-B5D3DD8EBB7A}" type="sibTrans" cxnId="{EA5A78C8-9B0C-4529-BBF9-40F4C0BF71C9}">
      <dgm:prSet/>
      <dgm:spPr/>
      <dgm:t>
        <a:bodyPr/>
        <a:lstStyle/>
        <a:p>
          <a:endParaRPr lang="zh-CN" altLang="en-US"/>
        </a:p>
      </dgm:t>
    </dgm:pt>
    <dgm:pt modelId="{D1D7BE40-7C17-4FA3-B9B4-EAAE0EAE7481}">
      <dgm:prSet phldrT="[文本]" custT="1"/>
      <dgm:spPr/>
      <dgm:t>
        <a:bodyPr/>
        <a:lstStyle/>
        <a:p>
          <a:pPr algn="ctr"/>
          <a:endParaRPr lang="en-US" altLang="zh-CN" sz="1800" dirty="0" smtClean="0"/>
        </a:p>
        <a:p>
          <a:pPr algn="ctr"/>
          <a:endParaRPr lang="en-US" altLang="zh-CN" sz="1800" dirty="0" smtClean="0"/>
        </a:p>
        <a:p>
          <a:pPr algn="l"/>
          <a:r>
            <a:rPr lang="zh-CN" altLang="en-US" sz="1600" dirty="0" smtClean="0"/>
            <a:t>对</a:t>
          </a:r>
          <a:r>
            <a:rPr lang="en-US" altLang="zh-CN" sz="1600" dirty="0" smtClean="0"/>
            <a:t>SAM</a:t>
          </a:r>
          <a:r>
            <a:rPr lang="zh-CN" altLang="en-US" sz="1600" dirty="0" smtClean="0"/>
            <a:t>的设计因研究问题不同而不同，具体</a:t>
          </a:r>
          <a:r>
            <a:rPr lang="en-US" altLang="zh-CN" sz="1600" dirty="0" smtClean="0"/>
            <a:t>SAM</a:t>
          </a:r>
          <a:r>
            <a:rPr lang="zh-CN" altLang="en-US" sz="1600" dirty="0" smtClean="0"/>
            <a:t>在矩阵结构及突出重点方面可能不同；</a:t>
          </a:r>
          <a:endParaRPr lang="en-US" altLang="zh-CN" sz="1600" dirty="0" smtClean="0"/>
        </a:p>
        <a:p>
          <a:pPr algn="l"/>
          <a:r>
            <a:rPr lang="en-US" altLang="zh-CN" sz="1600" dirty="0" smtClean="0"/>
            <a:t>SAM</a:t>
          </a:r>
          <a:r>
            <a:rPr lang="zh-CN" altLang="en-US" sz="1600" dirty="0" smtClean="0"/>
            <a:t>更强调有针对性的具体应用，对人在经济中的作用特别关注；</a:t>
          </a:r>
          <a:endParaRPr lang="en-US" altLang="zh-CN" sz="1600" dirty="0" smtClean="0"/>
        </a:p>
        <a:p>
          <a:pPr algn="l"/>
          <a:r>
            <a:rPr lang="en-US" altLang="zh-CN" sz="1600" dirty="0" smtClean="0"/>
            <a:t>SAM</a:t>
          </a:r>
          <a:r>
            <a:rPr lang="zh-CN" altLang="en-US" sz="1600" dirty="0" smtClean="0"/>
            <a:t>在相应的行为主体分类上更为详细和全面；</a:t>
          </a:r>
          <a:endParaRPr lang="en-US" altLang="zh-CN" sz="1600" dirty="0" smtClean="0"/>
        </a:p>
        <a:p>
          <a:pPr algn="l"/>
          <a:r>
            <a:rPr lang="en-US" altLang="zh-CN" sz="1600" dirty="0" smtClean="0"/>
            <a:t>SAM</a:t>
          </a:r>
          <a:r>
            <a:rPr lang="zh-CN" altLang="en-US" sz="1600" dirty="0" smtClean="0"/>
            <a:t>一般无标准化的设计方法和构造方法</a:t>
          </a:r>
          <a:endParaRPr lang="en-US" altLang="zh-CN" sz="1600" dirty="0" smtClean="0"/>
        </a:p>
        <a:p>
          <a:pPr algn="ctr"/>
          <a:endParaRPr lang="zh-CN" altLang="en-US" sz="1800" dirty="0"/>
        </a:p>
      </dgm:t>
    </dgm:pt>
    <dgm:pt modelId="{DD4BEDB5-2DBB-403E-B6D7-7AF5AEB9C006}" type="parTrans" cxnId="{E46389A8-81FB-4712-A7A9-0D82D592BFEF}">
      <dgm:prSet/>
      <dgm:spPr/>
      <dgm:t>
        <a:bodyPr/>
        <a:lstStyle/>
        <a:p>
          <a:endParaRPr lang="zh-CN" altLang="en-US"/>
        </a:p>
      </dgm:t>
    </dgm:pt>
    <dgm:pt modelId="{B184D838-CFD0-43C3-974D-E48A85C773C1}" type="sibTrans" cxnId="{E46389A8-81FB-4712-A7A9-0D82D592BFEF}">
      <dgm:prSet/>
      <dgm:spPr/>
      <dgm:t>
        <a:bodyPr/>
        <a:lstStyle/>
        <a:p>
          <a:endParaRPr lang="zh-CN" altLang="en-US"/>
        </a:p>
      </dgm:t>
    </dgm:pt>
    <dgm:pt modelId="{CA7FA7CD-4095-4A21-A856-6BA1FF60A3D8}" type="pres">
      <dgm:prSet presAssocID="{C47B4AD8-5ABE-4B6B-A848-268A82A9EF0E}" presName="composite" presStyleCnt="0">
        <dgm:presLayoutVars>
          <dgm:chMax val="1"/>
          <dgm:dir/>
          <dgm:resizeHandles val="exact"/>
        </dgm:presLayoutVars>
      </dgm:prSet>
      <dgm:spPr/>
      <dgm:t>
        <a:bodyPr/>
        <a:lstStyle/>
        <a:p>
          <a:endParaRPr lang="zh-CN" altLang="en-US"/>
        </a:p>
      </dgm:t>
    </dgm:pt>
    <dgm:pt modelId="{5C59E390-CA6B-4C01-A921-28180897AFF7}" type="pres">
      <dgm:prSet presAssocID="{A5E1DFF3-2730-4C1C-9D8C-A28C9254EAE0}" presName="roof" presStyleLbl="dkBgShp" presStyleIdx="0" presStyleCnt="2" custScaleY="68795"/>
      <dgm:spPr/>
      <dgm:t>
        <a:bodyPr/>
        <a:lstStyle/>
        <a:p>
          <a:endParaRPr lang="zh-CN" altLang="en-US"/>
        </a:p>
      </dgm:t>
    </dgm:pt>
    <dgm:pt modelId="{BE5831C9-37CC-45F9-85D7-A18ABC94323F}" type="pres">
      <dgm:prSet presAssocID="{A5E1DFF3-2730-4C1C-9D8C-A28C9254EAE0}" presName="pillars" presStyleCnt="0"/>
      <dgm:spPr/>
    </dgm:pt>
    <dgm:pt modelId="{1DB73DCE-CE49-4C91-B926-2331371B64EC}" type="pres">
      <dgm:prSet presAssocID="{A5E1DFF3-2730-4C1C-9D8C-A28C9254EAE0}" presName="pillar1" presStyleLbl="node1" presStyleIdx="0" presStyleCnt="3" custScaleY="133080">
        <dgm:presLayoutVars>
          <dgm:bulletEnabled val="1"/>
        </dgm:presLayoutVars>
      </dgm:prSet>
      <dgm:spPr/>
      <dgm:t>
        <a:bodyPr/>
        <a:lstStyle/>
        <a:p>
          <a:endParaRPr lang="zh-CN" altLang="en-US"/>
        </a:p>
      </dgm:t>
    </dgm:pt>
    <dgm:pt modelId="{2EF4C4C3-6683-4215-9264-9CA59DD2EA7E}" type="pres">
      <dgm:prSet presAssocID="{46A9F12F-92C0-428E-BAE1-479EC180C208}" presName="pillarX" presStyleLbl="node1" presStyleIdx="1" presStyleCnt="3" custScaleY="132366">
        <dgm:presLayoutVars>
          <dgm:bulletEnabled val="1"/>
        </dgm:presLayoutVars>
      </dgm:prSet>
      <dgm:spPr/>
      <dgm:t>
        <a:bodyPr/>
        <a:lstStyle/>
        <a:p>
          <a:endParaRPr lang="zh-CN" altLang="en-US"/>
        </a:p>
      </dgm:t>
    </dgm:pt>
    <dgm:pt modelId="{E129FCBA-ADBD-4438-82AE-9B859C8FBA04}" type="pres">
      <dgm:prSet presAssocID="{D1D7BE40-7C17-4FA3-B9B4-EAAE0EAE7481}" presName="pillarX" presStyleLbl="node1" presStyleIdx="2" presStyleCnt="3" custScaleX="108876" custScaleY="131581">
        <dgm:presLayoutVars>
          <dgm:bulletEnabled val="1"/>
        </dgm:presLayoutVars>
      </dgm:prSet>
      <dgm:spPr/>
      <dgm:t>
        <a:bodyPr/>
        <a:lstStyle/>
        <a:p>
          <a:endParaRPr lang="zh-CN" altLang="en-US"/>
        </a:p>
      </dgm:t>
    </dgm:pt>
    <dgm:pt modelId="{241E9086-2822-4F00-9F85-F3CAEB9A8DBE}" type="pres">
      <dgm:prSet presAssocID="{A5E1DFF3-2730-4C1C-9D8C-A28C9254EAE0}" presName="base" presStyleLbl="dkBgShp" presStyleIdx="1" presStyleCnt="2" custFlipVert="0" custScaleX="90435" custScaleY="18447" custLinFactY="9441" custLinFactNeighborX="-1610" custLinFactNeighborY="100000"/>
      <dgm:spPr/>
    </dgm:pt>
  </dgm:ptLst>
  <dgm:cxnLst>
    <dgm:cxn modelId="{AA204D9E-F5C5-4184-A129-B03285A9EC32}" type="presOf" srcId="{D1D7BE40-7C17-4FA3-B9B4-EAAE0EAE7481}" destId="{E129FCBA-ADBD-4438-82AE-9B859C8FBA04}" srcOrd="0" destOrd="0" presId="urn:microsoft.com/office/officeart/2005/8/layout/hList3"/>
    <dgm:cxn modelId="{EA5A78C8-9B0C-4529-BBF9-40F4C0BF71C9}" srcId="{A5E1DFF3-2730-4C1C-9D8C-A28C9254EAE0}" destId="{46A9F12F-92C0-428E-BAE1-479EC180C208}" srcOrd="1" destOrd="0" parTransId="{29D66D4D-EDC5-4A11-962D-BCC856EE838A}" sibTransId="{A7F3CD0F-6BA4-4A7F-BFC1-B5D3DD8EBB7A}"/>
    <dgm:cxn modelId="{23D17DDC-648F-4BED-883E-22D24EC8B926}" type="presOf" srcId="{A5E1DFF3-2730-4C1C-9D8C-A28C9254EAE0}" destId="{5C59E390-CA6B-4C01-A921-28180897AFF7}" srcOrd="0" destOrd="0" presId="urn:microsoft.com/office/officeart/2005/8/layout/hList3"/>
    <dgm:cxn modelId="{5DAF6674-D6F3-4316-A044-672BC19462F8}" srcId="{C47B4AD8-5ABE-4B6B-A848-268A82A9EF0E}" destId="{A5E1DFF3-2730-4C1C-9D8C-A28C9254EAE0}" srcOrd="0" destOrd="0" parTransId="{73B1A7EE-C45B-4D1B-AB7A-85E0E7EEAD63}" sibTransId="{CA66B276-C6A9-44D1-BDA1-3A944BB62E5E}"/>
    <dgm:cxn modelId="{B175BF0C-26EE-4583-AC98-7A357C4DE986}" type="presOf" srcId="{46A9F12F-92C0-428E-BAE1-479EC180C208}" destId="{2EF4C4C3-6683-4215-9264-9CA59DD2EA7E}" srcOrd="0" destOrd="0" presId="urn:microsoft.com/office/officeart/2005/8/layout/hList3"/>
    <dgm:cxn modelId="{362D8CA0-65EE-44D2-9382-B19A3C9FF5CC}" type="presOf" srcId="{B88BAD23-2B29-4297-A37D-EDEF647A5F7D}" destId="{1DB73DCE-CE49-4C91-B926-2331371B64EC}" srcOrd="0" destOrd="0" presId="urn:microsoft.com/office/officeart/2005/8/layout/hList3"/>
    <dgm:cxn modelId="{025771FC-2A9D-4FC8-A10A-126C50D5223F}" srcId="{A5E1DFF3-2730-4C1C-9D8C-A28C9254EAE0}" destId="{B88BAD23-2B29-4297-A37D-EDEF647A5F7D}" srcOrd="0" destOrd="0" parTransId="{28F2F426-1C78-49AE-A269-64D3AB1F3854}" sibTransId="{39159F00-9908-41B1-A963-71E14FA3C451}"/>
    <dgm:cxn modelId="{E46389A8-81FB-4712-A7A9-0D82D592BFEF}" srcId="{A5E1DFF3-2730-4C1C-9D8C-A28C9254EAE0}" destId="{D1D7BE40-7C17-4FA3-B9B4-EAAE0EAE7481}" srcOrd="2" destOrd="0" parTransId="{DD4BEDB5-2DBB-403E-B6D7-7AF5AEB9C006}" sibTransId="{B184D838-CFD0-43C3-974D-E48A85C773C1}"/>
    <dgm:cxn modelId="{E1100B8C-2A9A-4B09-BCB1-F16E3EC5D098}" type="presOf" srcId="{C47B4AD8-5ABE-4B6B-A848-268A82A9EF0E}" destId="{CA7FA7CD-4095-4A21-A856-6BA1FF60A3D8}" srcOrd="0" destOrd="0" presId="urn:microsoft.com/office/officeart/2005/8/layout/hList3"/>
    <dgm:cxn modelId="{F4DE72C6-AE08-402D-A116-6588336FDE17}" type="presParOf" srcId="{CA7FA7CD-4095-4A21-A856-6BA1FF60A3D8}" destId="{5C59E390-CA6B-4C01-A921-28180897AFF7}" srcOrd="0" destOrd="0" presId="urn:microsoft.com/office/officeart/2005/8/layout/hList3"/>
    <dgm:cxn modelId="{E92974F1-F7BC-41D4-99DB-75CE254FBC9A}" type="presParOf" srcId="{CA7FA7CD-4095-4A21-A856-6BA1FF60A3D8}" destId="{BE5831C9-37CC-45F9-85D7-A18ABC94323F}" srcOrd="1" destOrd="0" presId="urn:microsoft.com/office/officeart/2005/8/layout/hList3"/>
    <dgm:cxn modelId="{C2F41DC8-935F-4D9B-8940-B104D7B0CE78}" type="presParOf" srcId="{BE5831C9-37CC-45F9-85D7-A18ABC94323F}" destId="{1DB73DCE-CE49-4C91-B926-2331371B64EC}" srcOrd="0" destOrd="0" presId="urn:microsoft.com/office/officeart/2005/8/layout/hList3"/>
    <dgm:cxn modelId="{87C73443-B11D-491A-B2CC-3ADD44066C5B}" type="presParOf" srcId="{BE5831C9-37CC-45F9-85D7-A18ABC94323F}" destId="{2EF4C4C3-6683-4215-9264-9CA59DD2EA7E}" srcOrd="1" destOrd="0" presId="urn:microsoft.com/office/officeart/2005/8/layout/hList3"/>
    <dgm:cxn modelId="{4FCD4231-A274-4FF0-8873-6033007F89CF}" type="presParOf" srcId="{BE5831C9-37CC-45F9-85D7-A18ABC94323F}" destId="{E129FCBA-ADBD-4438-82AE-9B859C8FBA04}" srcOrd="2" destOrd="0" presId="urn:microsoft.com/office/officeart/2005/8/layout/hList3"/>
    <dgm:cxn modelId="{E58E2178-C16E-45F5-969E-3E12B651700C}" type="presParOf" srcId="{CA7FA7CD-4095-4A21-A856-6BA1FF60A3D8}" destId="{241E9086-2822-4F00-9F85-F3CAEB9A8DBE}"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1B83196-62F6-422C-BC9B-6C85250146F9}"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zh-CN" altLang="en-US"/>
        </a:p>
      </dgm:t>
    </dgm:pt>
    <dgm:pt modelId="{2F67D822-5316-427E-91A0-31F9DB4DA2B3}">
      <dgm:prSet phldrT="[文本]" custT="1"/>
      <dgm:spPr>
        <a:solidFill>
          <a:schemeClr val="accent6">
            <a:lumMod val="60000"/>
            <a:lumOff val="40000"/>
          </a:schemeClr>
        </a:solidFill>
      </dgm:spPr>
      <dgm:t>
        <a:bodyPr/>
        <a:lstStyle/>
        <a:p>
          <a:pPr algn="l"/>
          <a:r>
            <a:rPr lang="zh-CN" altLang="en-US" sz="2000" b="1" dirty="0" smtClean="0">
              <a:solidFill>
                <a:schemeClr val="tx1"/>
              </a:solidFill>
            </a:rPr>
            <a:t>特点一：</a:t>
          </a:r>
          <a:r>
            <a:rPr lang="en-US" altLang="zh-CN" sz="2000" b="1" dirty="0" smtClean="0"/>
            <a:t>SAM</a:t>
          </a:r>
          <a:r>
            <a:rPr lang="zh-CN" altLang="en-US" sz="2000" b="1" dirty="0" smtClean="0"/>
            <a:t>的具体目的，就是通过对涉及不同单位或单位分类的交易进行双重分类，提供一整套中间环节相关的账户。</a:t>
          </a:r>
          <a:endParaRPr lang="zh-CN" altLang="en-US" sz="2000" b="1" dirty="0"/>
        </a:p>
      </dgm:t>
    </dgm:pt>
    <dgm:pt modelId="{FE26F55A-B597-41E6-8331-3DAEFC389E20}" type="parTrans" cxnId="{92455E9C-83CF-4875-842E-C052501B418D}">
      <dgm:prSet/>
      <dgm:spPr/>
      <dgm:t>
        <a:bodyPr/>
        <a:lstStyle/>
        <a:p>
          <a:endParaRPr lang="zh-CN" altLang="en-US"/>
        </a:p>
      </dgm:t>
    </dgm:pt>
    <dgm:pt modelId="{35706A6A-8577-4E9B-95D2-BDD74EE2E7AB}" type="sibTrans" cxnId="{92455E9C-83CF-4875-842E-C052501B418D}">
      <dgm:prSet/>
      <dgm:spPr/>
      <dgm:t>
        <a:bodyPr/>
        <a:lstStyle/>
        <a:p>
          <a:endParaRPr lang="zh-CN" altLang="en-US"/>
        </a:p>
      </dgm:t>
    </dgm:pt>
    <dgm:pt modelId="{FEE0A9EA-0749-4DE7-9089-FCB906695B03}">
      <dgm:prSet phldrT="[文本]" custT="1"/>
      <dgm:spPr>
        <a:solidFill>
          <a:schemeClr val="accent2">
            <a:lumMod val="75000"/>
          </a:schemeClr>
        </a:solidFill>
      </dgm:spPr>
      <dgm:t>
        <a:bodyPr/>
        <a:lstStyle/>
        <a:p>
          <a:pPr algn="l"/>
          <a:r>
            <a:rPr lang="zh-CN" altLang="en-US" sz="2000" b="1" dirty="0" smtClean="0">
              <a:solidFill>
                <a:schemeClr val="tx1"/>
              </a:solidFill>
            </a:rPr>
            <a:t>特点二：</a:t>
          </a:r>
          <a:r>
            <a:rPr lang="en-US" altLang="zh-CN" sz="2000" b="1" dirty="0" smtClean="0"/>
            <a:t>SAM</a:t>
          </a:r>
          <a:r>
            <a:rPr lang="zh-CN" altLang="en-US" sz="2000" b="1" dirty="0" smtClean="0"/>
            <a:t>除可以在</a:t>
          </a:r>
          <a:r>
            <a:rPr lang="en-US" altLang="zh-CN" sz="2000" b="1" dirty="0" smtClean="0"/>
            <a:t>SNA</a:t>
          </a:r>
          <a:r>
            <a:rPr lang="zh-CN" altLang="en-US" sz="2000" b="1" dirty="0" smtClean="0"/>
            <a:t>中心框架范围内灵活应用外，为了进行一些具体分析，还可以超越</a:t>
          </a:r>
          <a:r>
            <a:rPr lang="en-US" altLang="zh-CN" sz="2000" b="1" dirty="0" smtClean="0"/>
            <a:t>SNA</a:t>
          </a:r>
          <a:r>
            <a:rPr lang="zh-CN" altLang="en-US" sz="2000" b="1" dirty="0" smtClean="0"/>
            <a:t>范围的一些调整。</a:t>
          </a:r>
          <a:endParaRPr lang="zh-CN" altLang="en-US" sz="2000" b="1" dirty="0"/>
        </a:p>
      </dgm:t>
    </dgm:pt>
    <dgm:pt modelId="{F8677EE9-3E45-43D5-A5F4-D0CBAAAC6242}" type="parTrans" cxnId="{07BBDC12-BD25-48DE-8EC5-9848D9E9F113}">
      <dgm:prSet/>
      <dgm:spPr/>
      <dgm:t>
        <a:bodyPr/>
        <a:lstStyle/>
        <a:p>
          <a:endParaRPr lang="zh-CN" altLang="en-US"/>
        </a:p>
      </dgm:t>
    </dgm:pt>
    <dgm:pt modelId="{2D264CBA-1594-4063-A17B-715B66AADB00}" type="sibTrans" cxnId="{07BBDC12-BD25-48DE-8EC5-9848D9E9F113}">
      <dgm:prSet/>
      <dgm:spPr/>
      <dgm:t>
        <a:bodyPr/>
        <a:lstStyle/>
        <a:p>
          <a:endParaRPr lang="zh-CN" altLang="en-US"/>
        </a:p>
      </dgm:t>
    </dgm:pt>
    <dgm:pt modelId="{6CBEE1B7-6A36-43C3-9136-161090177D6E}" type="pres">
      <dgm:prSet presAssocID="{01B83196-62F6-422C-BC9B-6C85250146F9}" presName="cycle" presStyleCnt="0">
        <dgm:presLayoutVars>
          <dgm:dir/>
          <dgm:resizeHandles val="exact"/>
        </dgm:presLayoutVars>
      </dgm:prSet>
      <dgm:spPr/>
      <dgm:t>
        <a:bodyPr/>
        <a:lstStyle/>
        <a:p>
          <a:endParaRPr lang="zh-CN" altLang="en-US"/>
        </a:p>
      </dgm:t>
    </dgm:pt>
    <dgm:pt modelId="{63AD3D3F-28C6-4E65-9AFF-6C77255D19BE}" type="pres">
      <dgm:prSet presAssocID="{2F67D822-5316-427E-91A0-31F9DB4DA2B3}" presName="arrow" presStyleLbl="node1" presStyleIdx="0" presStyleCnt="2" custScaleX="131756" custScaleY="107551">
        <dgm:presLayoutVars>
          <dgm:bulletEnabled val="1"/>
        </dgm:presLayoutVars>
      </dgm:prSet>
      <dgm:spPr/>
      <dgm:t>
        <a:bodyPr/>
        <a:lstStyle/>
        <a:p>
          <a:endParaRPr lang="zh-CN" altLang="en-US"/>
        </a:p>
      </dgm:t>
    </dgm:pt>
    <dgm:pt modelId="{55CB9775-F641-4F7A-B4C8-D76B3243DCFB}" type="pres">
      <dgm:prSet presAssocID="{FEE0A9EA-0749-4DE7-9089-FCB906695B03}" presName="arrow" presStyleLbl="node1" presStyleIdx="1" presStyleCnt="2" custScaleX="130314" custScaleY="98124">
        <dgm:presLayoutVars>
          <dgm:bulletEnabled val="1"/>
        </dgm:presLayoutVars>
      </dgm:prSet>
      <dgm:spPr/>
      <dgm:t>
        <a:bodyPr/>
        <a:lstStyle/>
        <a:p>
          <a:endParaRPr lang="zh-CN" altLang="en-US"/>
        </a:p>
      </dgm:t>
    </dgm:pt>
  </dgm:ptLst>
  <dgm:cxnLst>
    <dgm:cxn modelId="{92455E9C-83CF-4875-842E-C052501B418D}" srcId="{01B83196-62F6-422C-BC9B-6C85250146F9}" destId="{2F67D822-5316-427E-91A0-31F9DB4DA2B3}" srcOrd="0" destOrd="0" parTransId="{FE26F55A-B597-41E6-8331-3DAEFC389E20}" sibTransId="{35706A6A-8577-4E9B-95D2-BDD74EE2E7AB}"/>
    <dgm:cxn modelId="{AFC6A5D0-A6AA-417E-BDFB-03AA44DCD6EC}" type="presOf" srcId="{01B83196-62F6-422C-BC9B-6C85250146F9}" destId="{6CBEE1B7-6A36-43C3-9136-161090177D6E}" srcOrd="0" destOrd="0" presId="urn:microsoft.com/office/officeart/2005/8/layout/arrow1"/>
    <dgm:cxn modelId="{07BBDC12-BD25-48DE-8EC5-9848D9E9F113}" srcId="{01B83196-62F6-422C-BC9B-6C85250146F9}" destId="{FEE0A9EA-0749-4DE7-9089-FCB906695B03}" srcOrd="1" destOrd="0" parTransId="{F8677EE9-3E45-43D5-A5F4-D0CBAAAC6242}" sibTransId="{2D264CBA-1594-4063-A17B-715B66AADB00}"/>
    <dgm:cxn modelId="{E91D54D3-1E70-4774-B4B8-60D1A9C6417F}" type="presOf" srcId="{FEE0A9EA-0749-4DE7-9089-FCB906695B03}" destId="{55CB9775-F641-4F7A-B4C8-D76B3243DCFB}" srcOrd="0" destOrd="0" presId="urn:microsoft.com/office/officeart/2005/8/layout/arrow1"/>
    <dgm:cxn modelId="{CCC7AD4D-B7C8-4699-B597-A2A011130AFC}" type="presOf" srcId="{2F67D822-5316-427E-91A0-31F9DB4DA2B3}" destId="{63AD3D3F-28C6-4E65-9AFF-6C77255D19BE}" srcOrd="0" destOrd="0" presId="urn:microsoft.com/office/officeart/2005/8/layout/arrow1"/>
    <dgm:cxn modelId="{D3BB192F-A640-40AD-BEA5-C4B45282EF5F}" type="presParOf" srcId="{6CBEE1B7-6A36-43C3-9136-161090177D6E}" destId="{63AD3D3F-28C6-4E65-9AFF-6C77255D19BE}" srcOrd="0" destOrd="0" presId="urn:microsoft.com/office/officeart/2005/8/layout/arrow1"/>
    <dgm:cxn modelId="{FA6BBE69-DEBE-4F64-A596-4A269C8F8FD0}" type="presParOf" srcId="{6CBEE1B7-6A36-43C3-9136-161090177D6E}" destId="{55CB9775-F641-4F7A-B4C8-D76B3243DCFB}"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A2B92-C523-4D05-92C4-3ED71C316F19}">
      <dsp:nvSpPr>
        <dsp:cNvPr id="0" name=""/>
        <dsp:cNvSpPr/>
      </dsp:nvSpPr>
      <dsp:spPr>
        <a:xfrm>
          <a:off x="908755" y="1248445"/>
          <a:ext cx="311212" cy="296505"/>
        </a:xfrm>
        <a:custGeom>
          <a:avLst/>
          <a:gdLst/>
          <a:ahLst/>
          <a:cxnLst/>
          <a:rect l="0" t="0" r="0" b="0"/>
          <a:pathLst>
            <a:path>
              <a:moveTo>
                <a:pt x="0" y="0"/>
              </a:moveTo>
              <a:lnTo>
                <a:pt x="155606" y="0"/>
              </a:lnTo>
              <a:lnTo>
                <a:pt x="155606" y="296505"/>
              </a:lnTo>
              <a:lnTo>
                <a:pt x="311212" y="2965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053616" y="1385952"/>
        <a:ext cx="21492" cy="21492"/>
      </dsp:txXfrm>
    </dsp:sp>
    <dsp:sp modelId="{55987436-0D58-4DD6-8C21-E53BD362BE3A}">
      <dsp:nvSpPr>
        <dsp:cNvPr id="0" name=""/>
        <dsp:cNvSpPr/>
      </dsp:nvSpPr>
      <dsp:spPr>
        <a:xfrm>
          <a:off x="908755" y="951939"/>
          <a:ext cx="311212" cy="296505"/>
        </a:xfrm>
        <a:custGeom>
          <a:avLst/>
          <a:gdLst/>
          <a:ahLst/>
          <a:cxnLst/>
          <a:rect l="0" t="0" r="0" b="0"/>
          <a:pathLst>
            <a:path>
              <a:moveTo>
                <a:pt x="0" y="296505"/>
              </a:moveTo>
              <a:lnTo>
                <a:pt x="155606" y="296505"/>
              </a:lnTo>
              <a:lnTo>
                <a:pt x="155606" y="0"/>
              </a:lnTo>
              <a:lnTo>
                <a:pt x="31121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053616" y="1089446"/>
        <a:ext cx="21492" cy="21492"/>
      </dsp:txXfrm>
    </dsp:sp>
    <dsp:sp modelId="{FD6A8B35-5DF2-4B09-92E2-3F8EA474B7EF}">
      <dsp:nvSpPr>
        <dsp:cNvPr id="0" name=""/>
        <dsp:cNvSpPr/>
      </dsp:nvSpPr>
      <dsp:spPr>
        <a:xfrm rot="16200000">
          <a:off x="-150912" y="1011240"/>
          <a:ext cx="1644926" cy="474409"/>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smtClean="0"/>
            <a:t>两个特点</a:t>
          </a:r>
          <a:endParaRPr lang="zh-CN" altLang="en-US" sz="2200" kern="1200" dirty="0"/>
        </a:p>
      </dsp:txBody>
      <dsp:txXfrm>
        <a:off x="-150912" y="1011240"/>
        <a:ext cx="1644926" cy="474409"/>
      </dsp:txXfrm>
    </dsp:sp>
    <dsp:sp modelId="{5DEE51D2-C35B-472C-ACD6-0C8BE00F630D}">
      <dsp:nvSpPr>
        <dsp:cNvPr id="0" name=""/>
        <dsp:cNvSpPr/>
      </dsp:nvSpPr>
      <dsp:spPr>
        <a:xfrm>
          <a:off x="1219968" y="714735"/>
          <a:ext cx="3497234" cy="47440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总体平衡</a:t>
          </a:r>
          <a:endParaRPr lang="zh-CN" altLang="en-US" sz="2000" kern="1200" dirty="0"/>
        </a:p>
      </dsp:txBody>
      <dsp:txXfrm>
        <a:off x="1219968" y="714735"/>
        <a:ext cx="3497234" cy="474409"/>
      </dsp:txXfrm>
    </dsp:sp>
    <dsp:sp modelId="{4CCB46F9-3804-44C1-AA00-276D4568FEE2}">
      <dsp:nvSpPr>
        <dsp:cNvPr id="0" name=""/>
        <dsp:cNvSpPr/>
      </dsp:nvSpPr>
      <dsp:spPr>
        <a:xfrm>
          <a:off x="1219968" y="1307746"/>
          <a:ext cx="3474220" cy="47440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收支方向与其他账户相反</a:t>
          </a:r>
          <a:endParaRPr lang="zh-CN" altLang="en-US" sz="2000" kern="1200" dirty="0"/>
        </a:p>
      </dsp:txBody>
      <dsp:txXfrm>
        <a:off x="1219968" y="1307746"/>
        <a:ext cx="3474220" cy="4744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F1296-18FE-4BBB-AF01-8D33818148B6}">
      <dsp:nvSpPr>
        <dsp:cNvPr id="0" name=""/>
        <dsp:cNvSpPr/>
      </dsp:nvSpPr>
      <dsp:spPr>
        <a:xfrm>
          <a:off x="0" y="574016"/>
          <a:ext cx="5961487" cy="957600"/>
        </a:xfrm>
        <a:prstGeom prst="rect">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sp>
    <dsp:sp modelId="{200CC1DF-80B9-435A-9952-74B75A059FA8}">
      <dsp:nvSpPr>
        <dsp:cNvPr id="0" name=""/>
        <dsp:cNvSpPr/>
      </dsp:nvSpPr>
      <dsp:spPr>
        <a:xfrm>
          <a:off x="298074" y="13136"/>
          <a:ext cx="4173040" cy="1121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31" tIns="0" rIns="157731"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FFFF00"/>
              </a:solidFill>
            </a:rPr>
            <a:t>从哲学上看，</a:t>
          </a:r>
          <a:r>
            <a:rPr lang="en-US" altLang="zh-CN" sz="1800" b="1" kern="1200" dirty="0" smtClean="0">
              <a:solidFill>
                <a:srgbClr val="FFFF00"/>
              </a:solidFill>
            </a:rPr>
            <a:t>SAM</a:t>
          </a:r>
          <a:r>
            <a:rPr lang="zh-CN" altLang="en-US" sz="1800" b="1" kern="1200" dirty="0" smtClean="0">
              <a:solidFill>
                <a:srgbClr val="FFFF00"/>
              </a:solidFill>
            </a:rPr>
            <a:t>是建立一个对象相对封闭的经济系统，在特定的时空内，反映经济运行中的内在平衡关系</a:t>
          </a:r>
          <a:endParaRPr lang="zh-CN" altLang="en-US" sz="1800" b="1" kern="1200" dirty="0">
            <a:solidFill>
              <a:srgbClr val="FFFF00"/>
            </a:solidFill>
          </a:endParaRPr>
        </a:p>
      </dsp:txBody>
      <dsp:txXfrm>
        <a:off x="352834" y="67896"/>
        <a:ext cx="4063520" cy="1012240"/>
      </dsp:txXfrm>
    </dsp:sp>
    <dsp:sp modelId="{A23696DD-1A36-4F01-AAFE-C1DF41441C7A}">
      <dsp:nvSpPr>
        <dsp:cNvPr id="0" name=""/>
        <dsp:cNvSpPr/>
      </dsp:nvSpPr>
      <dsp:spPr>
        <a:xfrm>
          <a:off x="0" y="2297696"/>
          <a:ext cx="5961487" cy="957600"/>
        </a:xfrm>
        <a:prstGeom prst="rect">
          <a:avLst/>
        </a:prstGeom>
        <a:solidFill>
          <a:schemeClr val="lt1">
            <a:alpha val="90000"/>
            <a:hueOff val="0"/>
            <a:satOff val="0"/>
            <a:lumOff val="0"/>
            <a:alphaOff val="0"/>
          </a:schemeClr>
        </a:solidFill>
        <a:ln w="12700" cap="flat" cmpd="sng" algn="ctr">
          <a:solidFill>
            <a:srgbClr val="7A3C3C"/>
          </a:solidFill>
          <a:prstDash val="solid"/>
          <a:miter lim="800000"/>
        </a:ln>
        <a:effectLst/>
      </dsp:spPr>
      <dsp:style>
        <a:lnRef idx="2">
          <a:scrgbClr r="0" g="0" b="0"/>
        </a:lnRef>
        <a:fillRef idx="1">
          <a:scrgbClr r="0" g="0" b="0"/>
        </a:fillRef>
        <a:effectRef idx="0">
          <a:scrgbClr r="0" g="0" b="0"/>
        </a:effectRef>
        <a:fontRef idx="minor"/>
      </dsp:style>
    </dsp:sp>
    <dsp:sp modelId="{1E97C67B-E35A-4042-B1DC-BF7F4B47F009}">
      <dsp:nvSpPr>
        <dsp:cNvPr id="0" name=""/>
        <dsp:cNvSpPr/>
      </dsp:nvSpPr>
      <dsp:spPr>
        <a:xfrm>
          <a:off x="298074" y="1736816"/>
          <a:ext cx="4173040" cy="1121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31" tIns="0" rIns="157731"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FFFF00"/>
              </a:solidFill>
            </a:rPr>
            <a:t>从经济学看，每一笔收入有对应的支出，每一笔资产有对应的负债</a:t>
          </a:r>
          <a:endParaRPr lang="zh-CN" altLang="en-US" sz="1800" b="1" kern="1200" dirty="0">
            <a:solidFill>
              <a:srgbClr val="FFFF00"/>
            </a:solidFill>
          </a:endParaRPr>
        </a:p>
      </dsp:txBody>
      <dsp:txXfrm>
        <a:off x="352834" y="1791576"/>
        <a:ext cx="4063520" cy="1012240"/>
      </dsp:txXfrm>
    </dsp:sp>
    <dsp:sp modelId="{1F48C82A-339F-44DB-A055-ADF84BCCB931}">
      <dsp:nvSpPr>
        <dsp:cNvPr id="0" name=""/>
        <dsp:cNvSpPr/>
      </dsp:nvSpPr>
      <dsp:spPr>
        <a:xfrm>
          <a:off x="0" y="4021376"/>
          <a:ext cx="5961487" cy="957600"/>
        </a:xfrm>
        <a:prstGeom prst="rect">
          <a:avLst/>
        </a:prstGeom>
        <a:solidFill>
          <a:schemeClr val="lt1">
            <a:alpha val="90000"/>
            <a:hueOff val="0"/>
            <a:satOff val="0"/>
            <a:lumOff val="0"/>
            <a:alphaOff val="0"/>
          </a:schemeClr>
        </a:solidFill>
        <a:ln w="12700" cap="flat" cmpd="sng" algn="ctr">
          <a:solidFill>
            <a:srgbClr val="7A3C3C"/>
          </a:solidFill>
          <a:prstDash val="solid"/>
          <a:miter lim="800000"/>
        </a:ln>
        <a:effectLst/>
      </dsp:spPr>
      <dsp:style>
        <a:lnRef idx="2">
          <a:scrgbClr r="0" g="0" b="0"/>
        </a:lnRef>
        <a:fillRef idx="1">
          <a:scrgbClr r="0" g="0" b="0"/>
        </a:fillRef>
        <a:effectRef idx="0">
          <a:scrgbClr r="0" g="0" b="0"/>
        </a:effectRef>
        <a:fontRef idx="minor"/>
      </dsp:style>
    </dsp:sp>
    <dsp:sp modelId="{39AA7A75-0507-4530-A2A8-43A0FB79707E}">
      <dsp:nvSpPr>
        <dsp:cNvPr id="0" name=""/>
        <dsp:cNvSpPr/>
      </dsp:nvSpPr>
      <dsp:spPr>
        <a:xfrm>
          <a:off x="298074" y="3460496"/>
          <a:ext cx="4173040" cy="1121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31" tIns="0" rIns="157731"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FFFF00"/>
              </a:solidFill>
            </a:rPr>
            <a:t>从统计平衡表式的相互关系看，矩阵式平衡表是账户式平衡表的综合形式</a:t>
          </a:r>
          <a:endParaRPr lang="zh-CN" altLang="en-US" sz="1800" b="1" kern="1200" dirty="0">
            <a:solidFill>
              <a:srgbClr val="FFFF00"/>
            </a:solidFill>
          </a:endParaRPr>
        </a:p>
      </dsp:txBody>
      <dsp:txXfrm>
        <a:off x="352834" y="3515256"/>
        <a:ext cx="4063520" cy="10122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0EE552-D6C4-4E37-A882-26E88C8647DB}">
      <dsp:nvSpPr>
        <dsp:cNvPr id="0" name=""/>
        <dsp:cNvSpPr/>
      </dsp:nvSpPr>
      <dsp:spPr>
        <a:xfrm>
          <a:off x="1134868" y="2324288"/>
          <a:ext cx="578267" cy="1395330"/>
        </a:xfrm>
        <a:custGeom>
          <a:avLst/>
          <a:gdLst/>
          <a:ahLst/>
          <a:cxnLst/>
          <a:rect l="0" t="0" r="0" b="0"/>
          <a:pathLst>
            <a:path>
              <a:moveTo>
                <a:pt x="0" y="0"/>
              </a:moveTo>
              <a:lnTo>
                <a:pt x="289133" y="0"/>
              </a:lnTo>
              <a:lnTo>
                <a:pt x="289133" y="1395330"/>
              </a:lnTo>
              <a:lnTo>
                <a:pt x="578267" y="13953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86241" y="2984194"/>
        <a:ext cx="75520" cy="75520"/>
      </dsp:txXfrm>
    </dsp:sp>
    <dsp:sp modelId="{1C9D5A5A-2205-43D9-993E-2EF4E490C51A}">
      <dsp:nvSpPr>
        <dsp:cNvPr id="0" name=""/>
        <dsp:cNvSpPr/>
      </dsp:nvSpPr>
      <dsp:spPr>
        <a:xfrm>
          <a:off x="1134868" y="2324288"/>
          <a:ext cx="578267" cy="293448"/>
        </a:xfrm>
        <a:custGeom>
          <a:avLst/>
          <a:gdLst/>
          <a:ahLst/>
          <a:cxnLst/>
          <a:rect l="0" t="0" r="0" b="0"/>
          <a:pathLst>
            <a:path>
              <a:moveTo>
                <a:pt x="0" y="0"/>
              </a:moveTo>
              <a:lnTo>
                <a:pt x="289133" y="0"/>
              </a:lnTo>
              <a:lnTo>
                <a:pt x="289133" y="293448"/>
              </a:lnTo>
              <a:lnTo>
                <a:pt x="578267" y="2934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407790" y="2454801"/>
        <a:ext cx="32423" cy="32423"/>
      </dsp:txXfrm>
    </dsp:sp>
    <dsp:sp modelId="{8AD78A0C-12BE-4AC1-9938-B444E09B4AEF}">
      <dsp:nvSpPr>
        <dsp:cNvPr id="0" name=""/>
        <dsp:cNvSpPr/>
      </dsp:nvSpPr>
      <dsp:spPr>
        <a:xfrm>
          <a:off x="1134868" y="1222406"/>
          <a:ext cx="578267" cy="1101882"/>
        </a:xfrm>
        <a:custGeom>
          <a:avLst/>
          <a:gdLst/>
          <a:ahLst/>
          <a:cxnLst/>
          <a:rect l="0" t="0" r="0" b="0"/>
          <a:pathLst>
            <a:path>
              <a:moveTo>
                <a:pt x="0" y="1101882"/>
              </a:moveTo>
              <a:lnTo>
                <a:pt x="289133" y="1101882"/>
              </a:lnTo>
              <a:lnTo>
                <a:pt x="289133" y="0"/>
              </a:lnTo>
              <a:lnTo>
                <a:pt x="57826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92891" y="1742237"/>
        <a:ext cx="62220" cy="62220"/>
      </dsp:txXfrm>
    </dsp:sp>
    <dsp:sp modelId="{B0D4DE02-DF4E-407F-BB81-6498968A3DC0}">
      <dsp:nvSpPr>
        <dsp:cNvPr id="0" name=""/>
        <dsp:cNvSpPr/>
      </dsp:nvSpPr>
      <dsp:spPr>
        <a:xfrm rot="16200000">
          <a:off x="-1625636" y="1883536"/>
          <a:ext cx="4639503" cy="881505"/>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zh-CN" altLang="en-US" sz="4100" b="1" kern="1200" dirty="0" smtClean="0">
              <a:solidFill>
                <a:schemeClr val="accent2">
                  <a:lumMod val="60000"/>
                  <a:lumOff val="40000"/>
                </a:schemeClr>
              </a:solidFill>
            </a:rPr>
            <a:t>三点认识</a:t>
          </a:r>
          <a:endParaRPr lang="zh-CN" altLang="en-US" sz="4100" b="1" kern="1200" dirty="0">
            <a:solidFill>
              <a:schemeClr val="accent2">
                <a:lumMod val="60000"/>
                <a:lumOff val="40000"/>
              </a:schemeClr>
            </a:solidFill>
          </a:endParaRPr>
        </a:p>
      </dsp:txBody>
      <dsp:txXfrm>
        <a:off x="-1625636" y="1883536"/>
        <a:ext cx="4639503" cy="881505"/>
      </dsp:txXfrm>
    </dsp:sp>
    <dsp:sp modelId="{801C1A0C-DD9C-4A73-A9C7-C111F460BA48}">
      <dsp:nvSpPr>
        <dsp:cNvPr id="0" name=""/>
        <dsp:cNvSpPr/>
      </dsp:nvSpPr>
      <dsp:spPr>
        <a:xfrm>
          <a:off x="1713135" y="488205"/>
          <a:ext cx="3561550" cy="1468403"/>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zh-CN" altLang="en-US" sz="1600" kern="1200" dirty="0" smtClean="0"/>
            <a:t>生产和消费功能用“供应者”和“账户”两个机构账户表示，政府作为一类机构被引入到矩阵中，“国外”形成矩阵的一个账户</a:t>
          </a:r>
          <a:endParaRPr lang="zh-CN" altLang="en-US" sz="1600" kern="1200" dirty="0"/>
        </a:p>
      </dsp:txBody>
      <dsp:txXfrm>
        <a:off x="1713135" y="488205"/>
        <a:ext cx="3561550" cy="1468403"/>
      </dsp:txXfrm>
    </dsp:sp>
    <dsp:sp modelId="{0AAA44C4-0818-4104-8385-DD606D1305DF}">
      <dsp:nvSpPr>
        <dsp:cNvPr id="0" name=""/>
        <dsp:cNvSpPr/>
      </dsp:nvSpPr>
      <dsp:spPr>
        <a:xfrm>
          <a:off x="1713135" y="2176985"/>
          <a:ext cx="3587254" cy="88150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zh-CN" altLang="en-US" sz="1600" kern="1200" dirty="0" smtClean="0"/>
            <a:t>三项重要的宏观平衡关系得以体现：政府收支平衡、投资储蓄平衡和贸易平衡</a:t>
          </a:r>
          <a:endParaRPr lang="zh-CN" altLang="en-US" sz="1600" kern="1200" dirty="0"/>
        </a:p>
      </dsp:txBody>
      <dsp:txXfrm>
        <a:off x="1713135" y="2176985"/>
        <a:ext cx="3587254" cy="881505"/>
      </dsp:txXfrm>
    </dsp:sp>
    <dsp:sp modelId="{140F8815-8DB9-4D18-9245-FCB7D71507B3}">
      <dsp:nvSpPr>
        <dsp:cNvPr id="0" name=""/>
        <dsp:cNvSpPr/>
      </dsp:nvSpPr>
      <dsp:spPr>
        <a:xfrm>
          <a:off x="1713135" y="3278867"/>
          <a:ext cx="3638662" cy="88150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zh-CN" altLang="en-US" sz="1600" kern="1200" dirty="0" smtClean="0"/>
            <a:t>为了描述生产活动过程，实际应用的</a:t>
          </a:r>
          <a:r>
            <a:rPr lang="en-US" altLang="zh-CN" sz="1600" kern="1200" dirty="0" smtClean="0"/>
            <a:t>SAM</a:t>
          </a:r>
          <a:r>
            <a:rPr lang="zh-CN" altLang="en-US" sz="1600" kern="1200" dirty="0" smtClean="0"/>
            <a:t>要比表</a:t>
          </a:r>
          <a:r>
            <a:rPr lang="en-US" altLang="zh-CN" sz="1600" kern="1200" dirty="0" smtClean="0"/>
            <a:t>8-29</a:t>
          </a:r>
          <a:r>
            <a:rPr lang="zh-CN" altLang="en-US" sz="1600" kern="1200" dirty="0" smtClean="0"/>
            <a:t>更为详细</a:t>
          </a:r>
          <a:endParaRPr lang="zh-CN" altLang="en-US" sz="1600" kern="1200" dirty="0"/>
        </a:p>
      </dsp:txBody>
      <dsp:txXfrm>
        <a:off x="1713135" y="3278867"/>
        <a:ext cx="3638662" cy="8815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F5ED0-3D5B-405D-BD59-F534622DA49E}">
      <dsp:nvSpPr>
        <dsp:cNvPr id="0" name=""/>
        <dsp:cNvSpPr/>
      </dsp:nvSpPr>
      <dsp:spPr>
        <a:xfrm>
          <a:off x="2334553" y="1650064"/>
          <a:ext cx="1229432" cy="1229432"/>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b="1" kern="1200" dirty="0" smtClean="0">
              <a:solidFill>
                <a:srgbClr val="C00000"/>
              </a:solidFill>
            </a:rPr>
            <a:t>功能性特点</a:t>
          </a:r>
          <a:endParaRPr lang="zh-CN" altLang="en-US" sz="2100" b="1" kern="1200" dirty="0">
            <a:solidFill>
              <a:srgbClr val="C00000"/>
            </a:solidFill>
          </a:endParaRPr>
        </a:p>
      </dsp:txBody>
      <dsp:txXfrm>
        <a:off x="2514599" y="1830110"/>
        <a:ext cx="869340" cy="869340"/>
      </dsp:txXfrm>
    </dsp:sp>
    <dsp:sp modelId="{86DC900A-CFD5-4149-9CFD-8DE8718A7EBC}">
      <dsp:nvSpPr>
        <dsp:cNvPr id="0" name=""/>
        <dsp:cNvSpPr/>
      </dsp:nvSpPr>
      <dsp:spPr>
        <a:xfrm rot="16200000">
          <a:off x="2773151" y="1454935"/>
          <a:ext cx="352237" cy="38020"/>
        </a:xfrm>
        <a:custGeom>
          <a:avLst/>
          <a:gdLst/>
          <a:ahLst/>
          <a:cxnLst/>
          <a:rect l="0" t="0" r="0" b="0"/>
          <a:pathLst>
            <a:path>
              <a:moveTo>
                <a:pt x="0" y="19010"/>
              </a:moveTo>
              <a:lnTo>
                <a:pt x="352237" y="1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940463" y="1465140"/>
        <a:ext cx="17611" cy="17611"/>
      </dsp:txXfrm>
    </dsp:sp>
    <dsp:sp modelId="{11C76C78-E194-404E-B464-BDD6C9E75119}">
      <dsp:nvSpPr>
        <dsp:cNvPr id="0" name=""/>
        <dsp:cNvSpPr/>
      </dsp:nvSpPr>
      <dsp:spPr>
        <a:xfrm>
          <a:off x="1810317" y="29434"/>
          <a:ext cx="2277904" cy="1268393"/>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反映了用于消费的国民收入的来源和方向</a:t>
          </a:r>
          <a:endParaRPr lang="zh-CN" altLang="en-US" sz="1600" kern="1200" dirty="0"/>
        </a:p>
      </dsp:txBody>
      <dsp:txXfrm>
        <a:off x="2143908" y="215186"/>
        <a:ext cx="1610722" cy="896889"/>
      </dsp:txXfrm>
    </dsp:sp>
    <dsp:sp modelId="{1EBECC6E-3532-4499-9D31-CC3A1C7A55CF}">
      <dsp:nvSpPr>
        <dsp:cNvPr id="0" name=""/>
        <dsp:cNvSpPr/>
      </dsp:nvSpPr>
      <dsp:spPr>
        <a:xfrm>
          <a:off x="3563985" y="2245770"/>
          <a:ext cx="203776" cy="38020"/>
        </a:xfrm>
        <a:custGeom>
          <a:avLst/>
          <a:gdLst/>
          <a:ahLst/>
          <a:cxnLst/>
          <a:rect l="0" t="0" r="0" b="0"/>
          <a:pathLst>
            <a:path>
              <a:moveTo>
                <a:pt x="0" y="19010"/>
              </a:moveTo>
              <a:lnTo>
                <a:pt x="203776" y="1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660779" y="2259686"/>
        <a:ext cx="10188" cy="10188"/>
      </dsp:txXfrm>
    </dsp:sp>
    <dsp:sp modelId="{6114C4C4-8458-4C0B-9608-C15565338881}">
      <dsp:nvSpPr>
        <dsp:cNvPr id="0" name=""/>
        <dsp:cNvSpPr/>
      </dsp:nvSpPr>
      <dsp:spPr>
        <a:xfrm>
          <a:off x="3767762" y="1601028"/>
          <a:ext cx="1565313" cy="1327504"/>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反映了积累的储蓄来源</a:t>
          </a:r>
          <a:endParaRPr lang="zh-CN" altLang="en-US" sz="1600" kern="1200" dirty="0"/>
        </a:p>
      </dsp:txBody>
      <dsp:txXfrm>
        <a:off x="3996997" y="1795436"/>
        <a:ext cx="1106843" cy="938688"/>
      </dsp:txXfrm>
    </dsp:sp>
    <dsp:sp modelId="{1EDE3B3E-ACC9-4A16-B808-5179966B2C4C}">
      <dsp:nvSpPr>
        <dsp:cNvPr id="0" name=""/>
        <dsp:cNvSpPr/>
      </dsp:nvSpPr>
      <dsp:spPr>
        <a:xfrm rot="5400000">
          <a:off x="2742258" y="3067497"/>
          <a:ext cx="414022" cy="38020"/>
        </a:xfrm>
        <a:custGeom>
          <a:avLst/>
          <a:gdLst/>
          <a:ahLst/>
          <a:cxnLst/>
          <a:rect l="0" t="0" r="0" b="0"/>
          <a:pathLst>
            <a:path>
              <a:moveTo>
                <a:pt x="0" y="19010"/>
              </a:moveTo>
              <a:lnTo>
                <a:pt x="414022" y="1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938919" y="3076157"/>
        <a:ext cx="20701" cy="20701"/>
      </dsp:txXfrm>
    </dsp:sp>
    <dsp:sp modelId="{E92A610C-BD13-48A1-AE9E-D81572927D47}">
      <dsp:nvSpPr>
        <dsp:cNvPr id="0" name=""/>
        <dsp:cNvSpPr/>
      </dsp:nvSpPr>
      <dsp:spPr>
        <a:xfrm>
          <a:off x="1711464" y="3293519"/>
          <a:ext cx="2475609" cy="1144822"/>
        </a:xfrm>
        <a:prstGeom prst="ellipse">
          <a:avLst/>
        </a:prstGeom>
        <a:solidFill>
          <a:srgbClr val="FF55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反映了住户和政府间的收入来源和去向</a:t>
          </a:r>
          <a:endParaRPr lang="zh-CN" altLang="en-US" sz="1600" kern="1200" dirty="0"/>
        </a:p>
      </dsp:txBody>
      <dsp:txXfrm>
        <a:off x="2074009" y="3461174"/>
        <a:ext cx="1750519" cy="809512"/>
      </dsp:txXfrm>
    </dsp:sp>
    <dsp:sp modelId="{90884A2F-7859-43A3-8B9A-63716986C1C1}">
      <dsp:nvSpPr>
        <dsp:cNvPr id="0" name=""/>
        <dsp:cNvSpPr/>
      </dsp:nvSpPr>
      <dsp:spPr>
        <a:xfrm rot="10800000">
          <a:off x="2208894" y="2245770"/>
          <a:ext cx="125658" cy="38020"/>
        </a:xfrm>
        <a:custGeom>
          <a:avLst/>
          <a:gdLst/>
          <a:ahLst/>
          <a:cxnLst/>
          <a:rect l="0" t="0" r="0" b="0"/>
          <a:pathLst>
            <a:path>
              <a:moveTo>
                <a:pt x="0" y="19010"/>
              </a:moveTo>
              <a:lnTo>
                <a:pt x="125658" y="1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2268582" y="2261639"/>
        <a:ext cx="6282" cy="6282"/>
      </dsp:txXfrm>
    </dsp:sp>
    <dsp:sp modelId="{AD48E45C-E24A-41B2-84DB-CA509B5F119F}">
      <dsp:nvSpPr>
        <dsp:cNvPr id="0" name=""/>
        <dsp:cNvSpPr/>
      </dsp:nvSpPr>
      <dsp:spPr>
        <a:xfrm>
          <a:off x="487344" y="1636866"/>
          <a:ext cx="1721549" cy="1255828"/>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反映了住户和政府间的转移支付</a:t>
          </a:r>
          <a:endParaRPr lang="zh-CN" altLang="en-US" sz="1600" kern="1200" dirty="0"/>
        </a:p>
      </dsp:txBody>
      <dsp:txXfrm>
        <a:off x="739459" y="1820778"/>
        <a:ext cx="1217319" cy="8880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F5ED0-3D5B-405D-BD59-F534622DA49E}">
      <dsp:nvSpPr>
        <dsp:cNvPr id="0" name=""/>
        <dsp:cNvSpPr/>
      </dsp:nvSpPr>
      <dsp:spPr>
        <a:xfrm>
          <a:off x="2334553" y="1650064"/>
          <a:ext cx="1229432" cy="1229432"/>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b="1" kern="1200" dirty="0" smtClean="0">
              <a:solidFill>
                <a:srgbClr val="C00000"/>
              </a:solidFill>
            </a:rPr>
            <a:t>功能性特点</a:t>
          </a:r>
          <a:endParaRPr lang="zh-CN" altLang="en-US" sz="2100" b="1" kern="1200" dirty="0">
            <a:solidFill>
              <a:srgbClr val="C00000"/>
            </a:solidFill>
          </a:endParaRPr>
        </a:p>
      </dsp:txBody>
      <dsp:txXfrm>
        <a:off x="2514599" y="1830110"/>
        <a:ext cx="869340" cy="869340"/>
      </dsp:txXfrm>
    </dsp:sp>
    <dsp:sp modelId="{86DC900A-CFD5-4149-9CFD-8DE8718A7EBC}">
      <dsp:nvSpPr>
        <dsp:cNvPr id="0" name=""/>
        <dsp:cNvSpPr/>
      </dsp:nvSpPr>
      <dsp:spPr>
        <a:xfrm rot="16200000">
          <a:off x="2773151" y="1454935"/>
          <a:ext cx="352237" cy="38020"/>
        </a:xfrm>
        <a:custGeom>
          <a:avLst/>
          <a:gdLst/>
          <a:ahLst/>
          <a:cxnLst/>
          <a:rect l="0" t="0" r="0" b="0"/>
          <a:pathLst>
            <a:path>
              <a:moveTo>
                <a:pt x="0" y="19010"/>
              </a:moveTo>
              <a:lnTo>
                <a:pt x="352237" y="1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940463" y="1465140"/>
        <a:ext cx="17611" cy="17611"/>
      </dsp:txXfrm>
    </dsp:sp>
    <dsp:sp modelId="{11C76C78-E194-404E-B464-BDD6C9E75119}">
      <dsp:nvSpPr>
        <dsp:cNvPr id="0" name=""/>
        <dsp:cNvSpPr/>
      </dsp:nvSpPr>
      <dsp:spPr>
        <a:xfrm>
          <a:off x="1810317" y="29434"/>
          <a:ext cx="2277904" cy="1268393"/>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反映了各产业部门最终产品的分配去向</a:t>
          </a:r>
          <a:endParaRPr lang="zh-CN" altLang="en-US" sz="1600" kern="1200" dirty="0"/>
        </a:p>
      </dsp:txBody>
      <dsp:txXfrm>
        <a:off x="2143908" y="215186"/>
        <a:ext cx="1610722" cy="896889"/>
      </dsp:txXfrm>
    </dsp:sp>
    <dsp:sp modelId="{1EBECC6E-3532-4499-9D31-CC3A1C7A55CF}">
      <dsp:nvSpPr>
        <dsp:cNvPr id="0" name=""/>
        <dsp:cNvSpPr/>
      </dsp:nvSpPr>
      <dsp:spPr>
        <a:xfrm>
          <a:off x="3563985" y="2245770"/>
          <a:ext cx="203776" cy="38020"/>
        </a:xfrm>
        <a:custGeom>
          <a:avLst/>
          <a:gdLst/>
          <a:ahLst/>
          <a:cxnLst/>
          <a:rect l="0" t="0" r="0" b="0"/>
          <a:pathLst>
            <a:path>
              <a:moveTo>
                <a:pt x="0" y="19010"/>
              </a:moveTo>
              <a:lnTo>
                <a:pt x="203776" y="1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660779" y="2259686"/>
        <a:ext cx="10188" cy="10188"/>
      </dsp:txXfrm>
    </dsp:sp>
    <dsp:sp modelId="{6114C4C4-8458-4C0B-9608-C15565338881}">
      <dsp:nvSpPr>
        <dsp:cNvPr id="0" name=""/>
        <dsp:cNvSpPr/>
      </dsp:nvSpPr>
      <dsp:spPr>
        <a:xfrm>
          <a:off x="3767762" y="1428367"/>
          <a:ext cx="1565313" cy="1672827"/>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反映了产业部门间的物资消耗关系</a:t>
          </a:r>
          <a:endParaRPr lang="zh-CN" altLang="en-US" sz="1600" kern="1200" dirty="0"/>
        </a:p>
      </dsp:txBody>
      <dsp:txXfrm>
        <a:off x="3996997" y="1673347"/>
        <a:ext cx="1106843" cy="1182867"/>
      </dsp:txXfrm>
    </dsp:sp>
    <dsp:sp modelId="{1EDE3B3E-ACC9-4A16-B808-5179966B2C4C}">
      <dsp:nvSpPr>
        <dsp:cNvPr id="0" name=""/>
        <dsp:cNvSpPr/>
      </dsp:nvSpPr>
      <dsp:spPr>
        <a:xfrm rot="5400000">
          <a:off x="2742258" y="3067497"/>
          <a:ext cx="414022" cy="38020"/>
        </a:xfrm>
        <a:custGeom>
          <a:avLst/>
          <a:gdLst/>
          <a:ahLst/>
          <a:cxnLst/>
          <a:rect l="0" t="0" r="0" b="0"/>
          <a:pathLst>
            <a:path>
              <a:moveTo>
                <a:pt x="0" y="19010"/>
              </a:moveTo>
              <a:lnTo>
                <a:pt x="414022" y="1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938919" y="3076157"/>
        <a:ext cx="20701" cy="20701"/>
      </dsp:txXfrm>
    </dsp:sp>
    <dsp:sp modelId="{E92A610C-BD13-48A1-AE9E-D81572927D47}">
      <dsp:nvSpPr>
        <dsp:cNvPr id="0" name=""/>
        <dsp:cNvSpPr/>
      </dsp:nvSpPr>
      <dsp:spPr>
        <a:xfrm>
          <a:off x="1711464" y="3293519"/>
          <a:ext cx="2475609" cy="1144822"/>
        </a:xfrm>
        <a:prstGeom prst="ellipse">
          <a:avLst/>
        </a:prstGeom>
        <a:solidFill>
          <a:srgbClr val="FF55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反映了产业部门的总产出和最终产出</a:t>
          </a:r>
          <a:endParaRPr lang="zh-CN" altLang="en-US" sz="1600" kern="1200" dirty="0"/>
        </a:p>
      </dsp:txBody>
      <dsp:txXfrm>
        <a:off x="2074009" y="3461174"/>
        <a:ext cx="1750519" cy="809512"/>
      </dsp:txXfrm>
    </dsp:sp>
    <dsp:sp modelId="{90884A2F-7859-43A3-8B9A-63716986C1C1}">
      <dsp:nvSpPr>
        <dsp:cNvPr id="0" name=""/>
        <dsp:cNvSpPr/>
      </dsp:nvSpPr>
      <dsp:spPr>
        <a:xfrm rot="10800000">
          <a:off x="2208894" y="2245770"/>
          <a:ext cx="125658" cy="38020"/>
        </a:xfrm>
        <a:custGeom>
          <a:avLst/>
          <a:gdLst/>
          <a:ahLst/>
          <a:cxnLst/>
          <a:rect l="0" t="0" r="0" b="0"/>
          <a:pathLst>
            <a:path>
              <a:moveTo>
                <a:pt x="0" y="19010"/>
              </a:moveTo>
              <a:lnTo>
                <a:pt x="125658" y="1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2268582" y="2261639"/>
        <a:ext cx="6282" cy="6282"/>
      </dsp:txXfrm>
    </dsp:sp>
    <dsp:sp modelId="{AD48E45C-E24A-41B2-84DB-CA509B5F119F}">
      <dsp:nvSpPr>
        <dsp:cNvPr id="0" name=""/>
        <dsp:cNvSpPr/>
      </dsp:nvSpPr>
      <dsp:spPr>
        <a:xfrm>
          <a:off x="487344" y="1467002"/>
          <a:ext cx="1721549" cy="1595557"/>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反映了各产业部门在国民收入形成中的贡献</a:t>
          </a:r>
          <a:endParaRPr lang="zh-CN" altLang="en-US" sz="1600" kern="1200" dirty="0"/>
        </a:p>
      </dsp:txBody>
      <dsp:txXfrm>
        <a:off x="739459" y="1700666"/>
        <a:ext cx="1217319" cy="1128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4A8EA-7CAC-4944-AF23-E32ED7C67A1D}">
      <dsp:nvSpPr>
        <dsp:cNvPr id="0" name=""/>
        <dsp:cNvSpPr/>
      </dsp:nvSpPr>
      <dsp:spPr>
        <a:xfrm>
          <a:off x="2231974" y="1515575"/>
          <a:ext cx="1379035" cy="106433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收入法</a:t>
          </a:r>
          <a:r>
            <a:rPr lang="en-US" altLang="zh-CN" sz="1600" kern="1200" dirty="0" smtClean="0"/>
            <a:t>GDP</a:t>
          </a:r>
        </a:p>
        <a:p>
          <a:pPr lvl="0" algn="ctr" defTabSz="711200">
            <a:lnSpc>
              <a:spcPct val="90000"/>
            </a:lnSpc>
            <a:spcBef>
              <a:spcPct val="0"/>
            </a:spcBef>
            <a:spcAft>
              <a:spcPct val="35000"/>
            </a:spcAft>
          </a:pPr>
          <a:r>
            <a:rPr lang="en-US" altLang="zh-CN" sz="1600" kern="1200" dirty="0" smtClean="0"/>
            <a:t>1854</a:t>
          </a:r>
          <a:endParaRPr lang="zh-CN" altLang="en-US" sz="1600" kern="1200" dirty="0"/>
        </a:p>
      </dsp:txBody>
      <dsp:txXfrm>
        <a:off x="2433929" y="1671443"/>
        <a:ext cx="975125" cy="752597"/>
      </dsp:txXfrm>
    </dsp:sp>
    <dsp:sp modelId="{AAF9ECDE-8408-4100-A427-68A399B73BE6}">
      <dsp:nvSpPr>
        <dsp:cNvPr id="0" name=""/>
        <dsp:cNvSpPr/>
      </dsp:nvSpPr>
      <dsp:spPr>
        <a:xfrm rot="16279785">
          <a:off x="2854072" y="1202826"/>
          <a:ext cx="166619" cy="320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2878485" y="1291973"/>
        <a:ext cx="116633" cy="192484"/>
      </dsp:txXfrm>
    </dsp:sp>
    <dsp:sp modelId="{4FCE48B9-7444-4676-8E63-AA34CE96EA4A}">
      <dsp:nvSpPr>
        <dsp:cNvPr id="0" name=""/>
        <dsp:cNvSpPr/>
      </dsp:nvSpPr>
      <dsp:spPr>
        <a:xfrm>
          <a:off x="1771379" y="21971"/>
          <a:ext cx="2366894" cy="1179437"/>
        </a:xfrm>
        <a:prstGeom prst="ellipse">
          <a:avLst/>
        </a:prstGeom>
        <a:solidFill>
          <a:srgbClr val="E578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雇员报酬</a:t>
          </a:r>
          <a:endParaRPr lang="en-US" altLang="zh-CN" sz="1600" kern="1200" dirty="0" smtClean="0"/>
        </a:p>
        <a:p>
          <a:pPr lvl="0" algn="ctr" defTabSz="711200">
            <a:lnSpc>
              <a:spcPct val="90000"/>
            </a:lnSpc>
            <a:spcBef>
              <a:spcPct val="0"/>
            </a:spcBef>
            <a:spcAft>
              <a:spcPct val="35000"/>
            </a:spcAft>
          </a:pPr>
          <a:r>
            <a:rPr lang="en-US" altLang="zh-CN" sz="1600" kern="1200" dirty="0" smtClean="0"/>
            <a:t>1150</a:t>
          </a:r>
          <a:endParaRPr lang="zh-CN" altLang="en-US" sz="1600" kern="1200" dirty="0"/>
        </a:p>
      </dsp:txBody>
      <dsp:txXfrm>
        <a:off x="2118003" y="194696"/>
        <a:ext cx="1673646" cy="833987"/>
      </dsp:txXfrm>
    </dsp:sp>
    <dsp:sp modelId="{B46087DA-78E8-4A1A-BCF3-E47FDB6C28D6}">
      <dsp:nvSpPr>
        <dsp:cNvPr id="0" name=""/>
        <dsp:cNvSpPr/>
      </dsp:nvSpPr>
      <dsp:spPr>
        <a:xfrm rot="67067">
          <a:off x="3652415" y="1902578"/>
          <a:ext cx="100320" cy="320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3652418" y="1966445"/>
        <a:ext cx="70224" cy="192484"/>
      </dsp:txXfrm>
    </dsp:sp>
    <dsp:sp modelId="{99C4F480-C16D-4EA0-B005-96EE241E410F}">
      <dsp:nvSpPr>
        <dsp:cNvPr id="0" name=""/>
        <dsp:cNvSpPr/>
      </dsp:nvSpPr>
      <dsp:spPr>
        <a:xfrm>
          <a:off x="3799409" y="1495591"/>
          <a:ext cx="2095058" cy="1179437"/>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生产税净额</a:t>
          </a:r>
          <a:endParaRPr lang="en-US" altLang="zh-CN" sz="1600" kern="1200" dirty="0" smtClean="0"/>
        </a:p>
        <a:p>
          <a:pPr lvl="0" algn="ctr" defTabSz="711200">
            <a:lnSpc>
              <a:spcPct val="90000"/>
            </a:lnSpc>
            <a:spcBef>
              <a:spcPct val="0"/>
            </a:spcBef>
            <a:spcAft>
              <a:spcPct val="35000"/>
            </a:spcAft>
          </a:pPr>
          <a:r>
            <a:rPr lang="en-US" altLang="zh-CN" sz="1600" kern="1200" dirty="0" smtClean="0"/>
            <a:t>191</a:t>
          </a:r>
          <a:endParaRPr lang="zh-CN" altLang="en-US" sz="1600" kern="1200" dirty="0"/>
        </a:p>
      </dsp:txBody>
      <dsp:txXfrm>
        <a:off x="4106223" y="1668316"/>
        <a:ext cx="1481430" cy="833987"/>
      </dsp:txXfrm>
    </dsp:sp>
    <dsp:sp modelId="{25F98E75-ED47-4737-AD68-1A38EF8D6A24}">
      <dsp:nvSpPr>
        <dsp:cNvPr id="0" name=""/>
        <dsp:cNvSpPr/>
      </dsp:nvSpPr>
      <dsp:spPr>
        <a:xfrm rot="5400000">
          <a:off x="2836822" y="2574469"/>
          <a:ext cx="169341" cy="320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2862223" y="2613229"/>
        <a:ext cx="118539" cy="192484"/>
      </dsp:txXfrm>
    </dsp:sp>
    <dsp:sp modelId="{93E26799-8902-4173-AF8A-B84260D52341}">
      <dsp:nvSpPr>
        <dsp:cNvPr id="0" name=""/>
        <dsp:cNvSpPr/>
      </dsp:nvSpPr>
      <dsp:spPr>
        <a:xfrm>
          <a:off x="1815510" y="2899421"/>
          <a:ext cx="2211964" cy="1179437"/>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混合收入</a:t>
          </a:r>
          <a:endParaRPr lang="en-US" altLang="zh-CN" sz="1600" kern="1200" dirty="0" smtClean="0"/>
        </a:p>
        <a:p>
          <a:pPr lvl="0" algn="ctr" defTabSz="711200">
            <a:lnSpc>
              <a:spcPct val="90000"/>
            </a:lnSpc>
            <a:spcBef>
              <a:spcPct val="0"/>
            </a:spcBef>
            <a:spcAft>
              <a:spcPct val="35000"/>
            </a:spcAft>
          </a:pPr>
          <a:r>
            <a:rPr lang="en-US" altLang="zh-CN" sz="1600" kern="1200" dirty="0" smtClean="0"/>
            <a:t>61</a:t>
          </a:r>
          <a:endParaRPr lang="zh-CN" altLang="en-US" sz="1600" kern="1200" dirty="0"/>
        </a:p>
      </dsp:txBody>
      <dsp:txXfrm>
        <a:off x="2139445" y="3072146"/>
        <a:ext cx="1564094" cy="833987"/>
      </dsp:txXfrm>
    </dsp:sp>
    <dsp:sp modelId="{98D94D38-99ED-4423-B2B3-DD8C7DEB3396}">
      <dsp:nvSpPr>
        <dsp:cNvPr id="0" name=""/>
        <dsp:cNvSpPr/>
      </dsp:nvSpPr>
      <dsp:spPr>
        <a:xfrm rot="10800000">
          <a:off x="2073186" y="1887339"/>
          <a:ext cx="112210" cy="320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rot="10800000">
        <a:off x="2106849" y="1951500"/>
        <a:ext cx="78547" cy="192484"/>
      </dsp:txXfrm>
    </dsp:sp>
    <dsp:sp modelId="{6BA7CCBA-A8F5-4E34-916D-11359FE870F0}">
      <dsp:nvSpPr>
        <dsp:cNvPr id="0" name=""/>
        <dsp:cNvSpPr/>
      </dsp:nvSpPr>
      <dsp:spPr>
        <a:xfrm>
          <a:off x="28163" y="1458023"/>
          <a:ext cx="1992093" cy="1179437"/>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营业盈余</a:t>
          </a:r>
          <a:endParaRPr lang="en-US" altLang="zh-CN" sz="1600" kern="1200" dirty="0" smtClean="0"/>
        </a:p>
        <a:p>
          <a:pPr lvl="0" algn="ctr" defTabSz="711200">
            <a:lnSpc>
              <a:spcPct val="90000"/>
            </a:lnSpc>
            <a:spcBef>
              <a:spcPct val="0"/>
            </a:spcBef>
            <a:spcAft>
              <a:spcPct val="35000"/>
            </a:spcAft>
          </a:pPr>
          <a:r>
            <a:rPr lang="en-US" altLang="zh-CN" sz="1600" kern="1200" dirty="0" smtClean="0"/>
            <a:t>452</a:t>
          </a:r>
          <a:endParaRPr lang="zh-CN" altLang="en-US" sz="1600" kern="1200" dirty="0"/>
        </a:p>
      </dsp:txBody>
      <dsp:txXfrm>
        <a:off x="319898" y="1630748"/>
        <a:ext cx="1408623" cy="8339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778F1-4FB3-4243-A919-1C439C8ED4E1}">
      <dsp:nvSpPr>
        <dsp:cNvPr id="0" name=""/>
        <dsp:cNvSpPr/>
      </dsp:nvSpPr>
      <dsp:spPr>
        <a:xfrm>
          <a:off x="3484738" y="2651567"/>
          <a:ext cx="2381765" cy="2086885"/>
        </a:xfrm>
        <a:prstGeom prst="roundRect">
          <a:avLst>
            <a:gd name="adj" fmla="val 10000"/>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更全面地反映子部门间或其他住户间的再分配过程</a:t>
          </a:r>
          <a:endParaRPr lang="zh-CN" altLang="en-US" sz="1600" kern="1200" dirty="0"/>
        </a:p>
      </dsp:txBody>
      <dsp:txXfrm>
        <a:off x="4245109" y="3219130"/>
        <a:ext cx="1575552" cy="1473480"/>
      </dsp:txXfrm>
    </dsp:sp>
    <dsp:sp modelId="{23F59593-FF3F-4848-ACF4-455C8533B4D1}">
      <dsp:nvSpPr>
        <dsp:cNvPr id="0" name=""/>
        <dsp:cNvSpPr/>
      </dsp:nvSpPr>
      <dsp:spPr>
        <a:xfrm>
          <a:off x="74238" y="2646748"/>
          <a:ext cx="2156205" cy="1431259"/>
        </a:xfrm>
        <a:prstGeom prst="roundRect">
          <a:avLst>
            <a:gd name="adj" fmla="val 10000"/>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便于进行国际比较</a:t>
          </a:r>
          <a:endParaRPr lang="zh-CN" altLang="en-US" sz="1600" kern="1200" dirty="0"/>
        </a:p>
      </dsp:txBody>
      <dsp:txXfrm>
        <a:off x="105678" y="3036003"/>
        <a:ext cx="1446463" cy="1010564"/>
      </dsp:txXfrm>
    </dsp:sp>
    <dsp:sp modelId="{953F90D8-A89E-460F-BB6F-0AC1E24B3028}">
      <dsp:nvSpPr>
        <dsp:cNvPr id="0" name=""/>
        <dsp:cNvSpPr/>
      </dsp:nvSpPr>
      <dsp:spPr>
        <a:xfrm>
          <a:off x="3534212" y="804054"/>
          <a:ext cx="2156205" cy="1396732"/>
        </a:xfrm>
        <a:prstGeom prst="roundRect">
          <a:avLst>
            <a:gd name="adj" fmla="val 10000"/>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更清楚地说明政府的作用</a:t>
          </a:r>
          <a:endParaRPr lang="zh-CN" altLang="en-US" sz="1600" kern="1200" dirty="0"/>
        </a:p>
      </dsp:txBody>
      <dsp:txXfrm>
        <a:off x="4211755" y="834736"/>
        <a:ext cx="1447979" cy="986185"/>
      </dsp:txXfrm>
    </dsp:sp>
    <dsp:sp modelId="{508CB738-406B-40AF-A492-010A8D4B2D5A}">
      <dsp:nvSpPr>
        <dsp:cNvPr id="0" name=""/>
        <dsp:cNvSpPr/>
      </dsp:nvSpPr>
      <dsp:spPr>
        <a:xfrm>
          <a:off x="94334" y="817518"/>
          <a:ext cx="2156205" cy="1396732"/>
        </a:xfrm>
        <a:prstGeom prst="roundRect">
          <a:avLst>
            <a:gd name="adj" fmla="val 10000"/>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更全面地计算住户收入</a:t>
          </a:r>
          <a:endParaRPr lang="zh-CN" altLang="en-US" sz="1600" kern="1200" dirty="0"/>
        </a:p>
      </dsp:txBody>
      <dsp:txXfrm>
        <a:off x="125016" y="848200"/>
        <a:ext cx="1447979" cy="986185"/>
      </dsp:txXfrm>
    </dsp:sp>
    <dsp:sp modelId="{999200FA-73B5-4814-AF8A-ED6D4CFF23FF}">
      <dsp:nvSpPr>
        <dsp:cNvPr id="0" name=""/>
        <dsp:cNvSpPr/>
      </dsp:nvSpPr>
      <dsp:spPr>
        <a:xfrm>
          <a:off x="1616240" y="1181667"/>
          <a:ext cx="1308244" cy="1357213"/>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rPr>
            <a:t>核算目的二</a:t>
          </a:r>
          <a:endParaRPr lang="zh-CN" altLang="en-US" sz="1600" b="1" kern="1200" dirty="0">
            <a:solidFill>
              <a:schemeClr val="tx1"/>
            </a:solidFill>
          </a:endParaRPr>
        </a:p>
      </dsp:txBody>
      <dsp:txXfrm>
        <a:off x="1999416" y="1579185"/>
        <a:ext cx="925068" cy="959695"/>
      </dsp:txXfrm>
    </dsp:sp>
    <dsp:sp modelId="{8D73D9D5-ECD2-4885-A4D7-969598E22429}">
      <dsp:nvSpPr>
        <dsp:cNvPr id="0" name=""/>
        <dsp:cNvSpPr/>
      </dsp:nvSpPr>
      <dsp:spPr>
        <a:xfrm rot="5400000">
          <a:off x="2978489" y="1254855"/>
          <a:ext cx="1332416" cy="1210836"/>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rPr>
            <a:t>核算目的一</a:t>
          </a:r>
          <a:endParaRPr lang="zh-CN" altLang="en-US" sz="1600" b="1" kern="1200" dirty="0">
            <a:solidFill>
              <a:schemeClr val="tx1"/>
            </a:solidFill>
          </a:endParaRPr>
        </a:p>
      </dsp:txBody>
      <dsp:txXfrm rot="-5400000">
        <a:off x="3039279" y="1584321"/>
        <a:ext cx="856190" cy="942160"/>
      </dsp:txXfrm>
    </dsp:sp>
    <dsp:sp modelId="{645BA777-CA38-4EE0-A8AC-5013ECB64187}">
      <dsp:nvSpPr>
        <dsp:cNvPr id="0" name=""/>
        <dsp:cNvSpPr/>
      </dsp:nvSpPr>
      <dsp:spPr>
        <a:xfrm rot="10800000">
          <a:off x="3014426" y="2615601"/>
          <a:ext cx="1202671" cy="137839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rPr>
            <a:t>核算目的四</a:t>
          </a:r>
          <a:endParaRPr lang="zh-CN" altLang="en-US" sz="1600" b="1" kern="1200" dirty="0">
            <a:solidFill>
              <a:schemeClr val="tx1"/>
            </a:solidFill>
          </a:endParaRPr>
        </a:p>
      </dsp:txBody>
      <dsp:txXfrm rot="10800000">
        <a:off x="3014426" y="2615601"/>
        <a:ext cx="850417" cy="974675"/>
      </dsp:txXfrm>
    </dsp:sp>
    <dsp:sp modelId="{AA006CA3-D073-4067-9842-09D4873BC423}">
      <dsp:nvSpPr>
        <dsp:cNvPr id="0" name=""/>
        <dsp:cNvSpPr/>
      </dsp:nvSpPr>
      <dsp:spPr>
        <a:xfrm rot="16200000">
          <a:off x="1568765" y="2658068"/>
          <a:ext cx="1378399" cy="1293465"/>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rPr>
            <a:t>核算目的三</a:t>
          </a:r>
          <a:endParaRPr lang="zh-CN" altLang="en-US" sz="1600" b="1" kern="1200" dirty="0">
            <a:solidFill>
              <a:schemeClr val="tx1"/>
            </a:solidFill>
          </a:endParaRPr>
        </a:p>
      </dsp:txBody>
      <dsp:txXfrm rot="5400000">
        <a:off x="1990079" y="2615602"/>
        <a:ext cx="914618" cy="974675"/>
      </dsp:txXfrm>
    </dsp:sp>
    <dsp:sp modelId="{69A258C3-0AD5-4F22-90C1-A104D1F9696B}">
      <dsp:nvSpPr>
        <dsp:cNvPr id="0" name=""/>
        <dsp:cNvSpPr/>
      </dsp:nvSpPr>
      <dsp:spPr>
        <a:xfrm>
          <a:off x="2622994" y="2146341"/>
          <a:ext cx="652535" cy="567422"/>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13A830-77DE-450E-96BB-8A80B7644389}">
      <dsp:nvSpPr>
        <dsp:cNvPr id="0" name=""/>
        <dsp:cNvSpPr/>
      </dsp:nvSpPr>
      <dsp:spPr>
        <a:xfrm rot="10800000">
          <a:off x="2622994" y="2364580"/>
          <a:ext cx="652535" cy="567422"/>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73A7B-8C6C-426F-884E-CEA7B40EF904}">
      <dsp:nvSpPr>
        <dsp:cNvPr id="0" name=""/>
        <dsp:cNvSpPr/>
      </dsp:nvSpPr>
      <dsp:spPr>
        <a:xfrm>
          <a:off x="1973492" y="1465"/>
          <a:ext cx="1608634" cy="1045612"/>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b="1" kern="1200" dirty="0" smtClean="0"/>
            <a:t>地下资源的发现或损耗</a:t>
          </a:r>
          <a:endParaRPr lang="zh-CN" altLang="en-US" sz="1700" b="1" kern="1200" dirty="0"/>
        </a:p>
      </dsp:txBody>
      <dsp:txXfrm>
        <a:off x="2024535" y="52508"/>
        <a:ext cx="1506548" cy="943526"/>
      </dsp:txXfrm>
    </dsp:sp>
    <dsp:sp modelId="{0C254CEE-9A3F-46FF-982F-242099EC4BA4}">
      <dsp:nvSpPr>
        <dsp:cNvPr id="0" name=""/>
        <dsp:cNvSpPr/>
      </dsp:nvSpPr>
      <dsp:spPr>
        <a:xfrm>
          <a:off x="1051321" y="524271"/>
          <a:ext cx="3452976" cy="3452976"/>
        </a:xfrm>
        <a:custGeom>
          <a:avLst/>
          <a:gdLst/>
          <a:ahLst/>
          <a:cxnLst/>
          <a:rect l="0" t="0" r="0" b="0"/>
          <a:pathLst>
            <a:path>
              <a:moveTo>
                <a:pt x="2542377" y="204947"/>
              </a:moveTo>
              <a:arcTo wR="1726488" hR="1726488" stAng="17892081" swAng="262422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53586C-C9E1-44C6-9B5B-06E6C1FCA2BE}">
      <dsp:nvSpPr>
        <dsp:cNvPr id="0" name=""/>
        <dsp:cNvSpPr/>
      </dsp:nvSpPr>
      <dsp:spPr>
        <a:xfrm>
          <a:off x="3699981" y="1727953"/>
          <a:ext cx="1608634" cy="1045612"/>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b="1" kern="1200" dirty="0" smtClean="0"/>
            <a:t>自然灾害造成的数量变化</a:t>
          </a:r>
          <a:endParaRPr lang="zh-CN" altLang="en-US" sz="1700" b="1" kern="1200" dirty="0"/>
        </a:p>
      </dsp:txBody>
      <dsp:txXfrm>
        <a:off x="3751024" y="1778996"/>
        <a:ext cx="1506548" cy="943526"/>
      </dsp:txXfrm>
    </dsp:sp>
    <dsp:sp modelId="{CE13FADF-442C-45F5-AAC9-CCFAA2BC6C2E}">
      <dsp:nvSpPr>
        <dsp:cNvPr id="0" name=""/>
        <dsp:cNvSpPr/>
      </dsp:nvSpPr>
      <dsp:spPr>
        <a:xfrm>
          <a:off x="1051321" y="524271"/>
          <a:ext cx="3452976" cy="3452976"/>
        </a:xfrm>
        <a:custGeom>
          <a:avLst/>
          <a:gdLst/>
          <a:ahLst/>
          <a:cxnLst/>
          <a:rect l="0" t="0" r="0" b="0"/>
          <a:pathLst>
            <a:path>
              <a:moveTo>
                <a:pt x="3367900" y="2261768"/>
              </a:moveTo>
              <a:arcTo wR="1726488" hR="1726488" stAng="1083698" swAng="262422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FADEE3-A94B-40DB-94D4-13D9EA493954}">
      <dsp:nvSpPr>
        <dsp:cNvPr id="0" name=""/>
        <dsp:cNvSpPr/>
      </dsp:nvSpPr>
      <dsp:spPr>
        <a:xfrm>
          <a:off x="1973492" y="3454441"/>
          <a:ext cx="1608634" cy="1045612"/>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b="1" kern="1200" dirty="0" smtClean="0"/>
            <a:t>核算本身造成的数量变化</a:t>
          </a:r>
          <a:endParaRPr lang="zh-CN" altLang="en-US" sz="1700" b="1" kern="1200" dirty="0"/>
        </a:p>
      </dsp:txBody>
      <dsp:txXfrm>
        <a:off x="2024535" y="3505484"/>
        <a:ext cx="1506548" cy="943526"/>
      </dsp:txXfrm>
    </dsp:sp>
    <dsp:sp modelId="{C34C0D9D-093E-4296-9C95-63EF9B2F9DB4}">
      <dsp:nvSpPr>
        <dsp:cNvPr id="0" name=""/>
        <dsp:cNvSpPr/>
      </dsp:nvSpPr>
      <dsp:spPr>
        <a:xfrm>
          <a:off x="1051321" y="524271"/>
          <a:ext cx="3452976" cy="3452976"/>
        </a:xfrm>
        <a:custGeom>
          <a:avLst/>
          <a:gdLst/>
          <a:ahLst/>
          <a:cxnLst/>
          <a:rect l="0" t="0" r="0" b="0"/>
          <a:pathLst>
            <a:path>
              <a:moveTo>
                <a:pt x="910598" y="3248028"/>
              </a:moveTo>
              <a:arcTo wR="1726488" hR="1726488" stAng="7092081" swAng="262422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43550C1-6338-46EF-A5D5-10D24D4EDC6C}">
      <dsp:nvSpPr>
        <dsp:cNvPr id="0" name=""/>
        <dsp:cNvSpPr/>
      </dsp:nvSpPr>
      <dsp:spPr>
        <a:xfrm>
          <a:off x="247004" y="1727953"/>
          <a:ext cx="1608634" cy="1045612"/>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b="1" kern="1200" dirty="0" smtClean="0"/>
            <a:t>战争造成的数量变化</a:t>
          </a:r>
          <a:endParaRPr lang="zh-CN" altLang="en-US" sz="1700" b="1" kern="1200" dirty="0"/>
        </a:p>
      </dsp:txBody>
      <dsp:txXfrm>
        <a:off x="298047" y="1778996"/>
        <a:ext cx="1506548" cy="943526"/>
      </dsp:txXfrm>
    </dsp:sp>
    <dsp:sp modelId="{EF11387A-F55D-477D-A7CA-747DF752AACC}">
      <dsp:nvSpPr>
        <dsp:cNvPr id="0" name=""/>
        <dsp:cNvSpPr/>
      </dsp:nvSpPr>
      <dsp:spPr>
        <a:xfrm>
          <a:off x="1051321" y="524271"/>
          <a:ext cx="3452976" cy="3452976"/>
        </a:xfrm>
        <a:custGeom>
          <a:avLst/>
          <a:gdLst/>
          <a:ahLst/>
          <a:cxnLst/>
          <a:rect l="0" t="0" r="0" b="0"/>
          <a:pathLst>
            <a:path>
              <a:moveTo>
                <a:pt x="85075" y="1191208"/>
              </a:moveTo>
              <a:arcTo wR="1726488" hR="1726488" stAng="11883698" swAng="262422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B9B45-5C7E-4FA5-A919-C7C22F2227E8}">
      <dsp:nvSpPr>
        <dsp:cNvPr id="0" name=""/>
        <dsp:cNvSpPr/>
      </dsp:nvSpPr>
      <dsp:spPr>
        <a:xfrm>
          <a:off x="492529" y="0"/>
          <a:ext cx="5203065" cy="520306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1F30ED-D19C-412C-B8B5-CB5BC06F2E47}">
      <dsp:nvSpPr>
        <dsp:cNvPr id="0" name=""/>
        <dsp:cNvSpPr/>
      </dsp:nvSpPr>
      <dsp:spPr>
        <a:xfrm>
          <a:off x="0" y="324692"/>
          <a:ext cx="2979878" cy="20812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矩阵表是一个行数和列数相等且行列对应的、平衡的棋盘式表格，每一对应行列代表一个账户</a:t>
          </a:r>
          <a:endParaRPr lang="zh-CN" altLang="en-US" sz="2000" kern="1200" dirty="0"/>
        </a:p>
      </dsp:txBody>
      <dsp:txXfrm>
        <a:off x="101597" y="426289"/>
        <a:ext cx="2776684" cy="1878032"/>
      </dsp:txXfrm>
    </dsp:sp>
    <dsp:sp modelId="{74451F1E-7F47-488C-9BDF-C897FD77BA2C}">
      <dsp:nvSpPr>
        <dsp:cNvPr id="0" name=""/>
        <dsp:cNvSpPr/>
      </dsp:nvSpPr>
      <dsp:spPr>
        <a:xfrm>
          <a:off x="3220299" y="324359"/>
          <a:ext cx="2777791" cy="2135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矩阵表中的每一登录具有双重意义：既是一个账户的借方项目，又是另一账户的贷方项目</a:t>
          </a:r>
          <a:endParaRPr lang="zh-CN" altLang="en-US" sz="2000" kern="1200" dirty="0"/>
        </a:p>
      </dsp:txBody>
      <dsp:txXfrm>
        <a:off x="3324568" y="428628"/>
        <a:ext cx="2569253" cy="1927424"/>
      </dsp:txXfrm>
    </dsp:sp>
    <dsp:sp modelId="{74B96A67-CE64-45F5-9BEE-E1C4DA0F970E}">
      <dsp:nvSpPr>
        <dsp:cNvPr id="0" name=""/>
        <dsp:cNvSpPr/>
      </dsp:nvSpPr>
      <dsp:spPr>
        <a:xfrm>
          <a:off x="16116" y="2770132"/>
          <a:ext cx="2945309" cy="20812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相比普通 的“</a:t>
          </a:r>
          <a:r>
            <a:rPr lang="en-US" altLang="zh-CN" sz="2000" kern="1200" dirty="0" smtClean="0"/>
            <a:t>T</a:t>
          </a:r>
          <a:r>
            <a:rPr lang="zh-CN" altLang="en-US" sz="2000" kern="1200" dirty="0" smtClean="0"/>
            <a:t>”形账户，矩阵表既能简化记账程序，又能突出账户间的整体联系性</a:t>
          </a:r>
          <a:endParaRPr lang="zh-CN" altLang="en-US" sz="2000" kern="1200" dirty="0"/>
        </a:p>
      </dsp:txBody>
      <dsp:txXfrm>
        <a:off x="117713" y="2871729"/>
        <a:ext cx="2742115" cy="1878032"/>
      </dsp:txXfrm>
    </dsp:sp>
    <dsp:sp modelId="{CCB6973B-435E-4463-9A86-E1CD8F0F98E9}">
      <dsp:nvSpPr>
        <dsp:cNvPr id="0" name=""/>
        <dsp:cNvSpPr/>
      </dsp:nvSpPr>
      <dsp:spPr>
        <a:xfrm>
          <a:off x="3166884" y="2824182"/>
          <a:ext cx="2832049" cy="20812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矩阵表灵活性强，其中的有关项目或类别可以进行归并、分解和扩充，且并不会影响其基本结构</a:t>
          </a:r>
          <a:endParaRPr lang="zh-CN" altLang="en-US" sz="2000" kern="1200" dirty="0"/>
        </a:p>
      </dsp:txBody>
      <dsp:txXfrm>
        <a:off x="3268481" y="2925779"/>
        <a:ext cx="2628855" cy="18780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3419B-9702-42E3-9B2F-E77E8685B903}">
      <dsp:nvSpPr>
        <dsp:cNvPr id="0" name=""/>
        <dsp:cNvSpPr/>
      </dsp:nvSpPr>
      <dsp:spPr>
        <a:xfrm rot="16200000">
          <a:off x="44891" y="-44891"/>
          <a:ext cx="2710655" cy="2800439"/>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在一张纸上就可以描绘出整个宏观经济的全貌</a:t>
          </a:r>
          <a:endParaRPr lang="zh-CN" altLang="en-US" sz="1800" kern="1200" dirty="0"/>
        </a:p>
      </dsp:txBody>
      <dsp:txXfrm rot="5400000">
        <a:off x="-1" y="1"/>
        <a:ext cx="2800439" cy="2032991"/>
      </dsp:txXfrm>
    </dsp:sp>
    <dsp:sp modelId="{37DC8ACD-6242-42BA-8CFC-A598D4035B85}">
      <dsp:nvSpPr>
        <dsp:cNvPr id="0" name=""/>
        <dsp:cNvSpPr/>
      </dsp:nvSpPr>
      <dsp:spPr>
        <a:xfrm>
          <a:off x="2800439" y="0"/>
          <a:ext cx="2800439" cy="271065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可以进行多主体分类和多部门分类，细化的矩阵表示具有很强的应用功能</a:t>
          </a:r>
          <a:endParaRPr lang="zh-CN" altLang="en-US" sz="1800" kern="1200" dirty="0"/>
        </a:p>
      </dsp:txBody>
      <dsp:txXfrm>
        <a:off x="2800439" y="0"/>
        <a:ext cx="2800439" cy="2032991"/>
      </dsp:txXfrm>
    </dsp:sp>
    <dsp:sp modelId="{3672272E-F5D7-4EC7-9A44-1AB1DA5A5991}">
      <dsp:nvSpPr>
        <dsp:cNvPr id="0" name=""/>
        <dsp:cNvSpPr/>
      </dsp:nvSpPr>
      <dsp:spPr>
        <a:xfrm rot="10800000">
          <a:off x="0" y="2710655"/>
          <a:ext cx="2800439" cy="271065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细化的矩阵表示可以利用矩阵代数运算，这对分析应用、账户的平衡非常有用</a:t>
          </a:r>
          <a:endParaRPr lang="zh-CN" altLang="en-US" sz="1800" kern="1200" dirty="0"/>
        </a:p>
      </dsp:txBody>
      <dsp:txXfrm rot="10800000">
        <a:off x="0" y="3388318"/>
        <a:ext cx="2800439" cy="2032991"/>
      </dsp:txXfrm>
    </dsp:sp>
    <dsp:sp modelId="{37FA4CE6-ABAF-4963-B198-8F539614C720}">
      <dsp:nvSpPr>
        <dsp:cNvPr id="0" name=""/>
        <dsp:cNvSpPr/>
      </dsp:nvSpPr>
      <dsp:spPr>
        <a:xfrm rot="5400000">
          <a:off x="2845331" y="2665763"/>
          <a:ext cx="2710655" cy="2800439"/>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细化的矩阵可以描述中观层次经济流量之间关系的理想形式、适合检验关系不够密切的账户交易的各种表示</a:t>
          </a:r>
          <a:endParaRPr lang="zh-CN" altLang="en-US" sz="1800" kern="1200" dirty="0"/>
        </a:p>
      </dsp:txBody>
      <dsp:txXfrm rot="-5400000">
        <a:off x="2800438" y="3388318"/>
        <a:ext cx="2800439" cy="2032991"/>
      </dsp:txXfrm>
    </dsp:sp>
    <dsp:sp modelId="{4F47C962-B7D4-4E30-A866-122BF664066B}">
      <dsp:nvSpPr>
        <dsp:cNvPr id="0" name=""/>
        <dsp:cNvSpPr/>
      </dsp:nvSpPr>
      <dsp:spPr>
        <a:xfrm>
          <a:off x="1960307" y="2032991"/>
          <a:ext cx="1680263" cy="135532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t>国民经济矩阵的特点</a:t>
          </a:r>
          <a:endParaRPr lang="zh-CN" altLang="en-US" sz="2000" b="1" kern="1200" dirty="0"/>
        </a:p>
      </dsp:txBody>
      <dsp:txXfrm>
        <a:off x="2026469" y="2099153"/>
        <a:ext cx="1547939" cy="12230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3097C-FE84-4E77-AD48-F87542734A24}">
      <dsp:nvSpPr>
        <dsp:cNvPr id="0" name=""/>
        <dsp:cNvSpPr/>
      </dsp:nvSpPr>
      <dsp:spPr>
        <a:xfrm rot="16200000">
          <a:off x="-4006" y="4006"/>
          <a:ext cx="2710655" cy="2702641"/>
        </a:xfrm>
        <a:prstGeom prst="round1Rect">
          <a:avLst/>
        </a:prstGeom>
        <a:solidFill>
          <a:srgbClr val="7A3C3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矩阵中的一对行列代表一个账户，如账户</a:t>
          </a:r>
          <a:r>
            <a:rPr lang="en-US" altLang="zh-CN" sz="1800" kern="1200" dirty="0" smtClean="0"/>
            <a:t>0</a:t>
          </a:r>
          <a:r>
            <a:rPr lang="zh-CN" altLang="en-US" sz="1800" kern="1200" dirty="0" smtClean="0"/>
            <a:t>即货物和服务账户由第</a:t>
          </a:r>
          <a:r>
            <a:rPr lang="en-US" altLang="zh-CN" sz="1800" kern="1200" dirty="0" smtClean="0"/>
            <a:t>1</a:t>
          </a:r>
          <a:r>
            <a:rPr lang="zh-CN" altLang="en-US" sz="1800" kern="1200" dirty="0" smtClean="0"/>
            <a:t>行和第</a:t>
          </a:r>
          <a:r>
            <a:rPr lang="en-US" altLang="zh-CN" sz="1800" kern="1200" dirty="0" smtClean="0"/>
            <a:t>1</a:t>
          </a:r>
          <a:r>
            <a:rPr lang="zh-CN" altLang="en-US" sz="1800" kern="1200" dirty="0" smtClean="0"/>
            <a:t>列表示，行列分别表示使用方和资源方</a:t>
          </a:r>
          <a:endParaRPr lang="zh-CN" altLang="en-US" sz="1800" kern="1200" dirty="0"/>
        </a:p>
      </dsp:txBody>
      <dsp:txXfrm rot="5400000">
        <a:off x="0" y="0"/>
        <a:ext cx="2702641" cy="2032991"/>
      </dsp:txXfrm>
    </dsp:sp>
    <dsp:sp modelId="{B839855D-2C42-4030-B323-03C41B334B85}">
      <dsp:nvSpPr>
        <dsp:cNvPr id="0" name=""/>
        <dsp:cNvSpPr/>
      </dsp:nvSpPr>
      <dsp:spPr>
        <a:xfrm>
          <a:off x="2702641" y="0"/>
          <a:ext cx="2702641" cy="2710655"/>
        </a:xfrm>
        <a:prstGeom prst="round1Rect">
          <a:avLst/>
        </a:prstGeom>
        <a:solidFill>
          <a:srgbClr val="7A3C3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在“</a:t>
          </a:r>
          <a:r>
            <a:rPr lang="en-US" altLang="zh-CN" sz="1800" kern="1200" dirty="0" smtClean="0"/>
            <a:t>T”</a:t>
          </a:r>
          <a:r>
            <a:rPr lang="zh-CN" altLang="en-US" sz="1800" kern="1200" dirty="0" smtClean="0"/>
            <a:t>形账户中表示两次的登录在矩阵表中只表述一次，但每一笔数值均可从横向和纵向两个方向理解</a:t>
          </a:r>
          <a:endParaRPr lang="zh-CN" altLang="en-US" sz="1800" kern="1200" dirty="0"/>
        </a:p>
      </dsp:txBody>
      <dsp:txXfrm>
        <a:off x="2702641" y="0"/>
        <a:ext cx="2702641" cy="2032991"/>
      </dsp:txXfrm>
    </dsp:sp>
    <dsp:sp modelId="{2B82C79A-2134-4725-A2F1-74608DACBD35}">
      <dsp:nvSpPr>
        <dsp:cNvPr id="0" name=""/>
        <dsp:cNvSpPr/>
      </dsp:nvSpPr>
      <dsp:spPr>
        <a:xfrm rot="10800000">
          <a:off x="0" y="2710655"/>
          <a:ext cx="2702641" cy="2710655"/>
        </a:xfrm>
        <a:prstGeom prst="round1Rect">
          <a:avLst/>
        </a:prstGeom>
        <a:solidFill>
          <a:srgbClr val="7A3C3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生产账户、收入分配账户和使用账户、资本账户的平衡项列示在主次对角线上</a:t>
          </a:r>
          <a:endParaRPr lang="zh-CN" altLang="en-US" sz="1800" kern="1200" dirty="0"/>
        </a:p>
      </dsp:txBody>
      <dsp:txXfrm rot="10800000">
        <a:off x="0" y="3388318"/>
        <a:ext cx="2702641" cy="2032991"/>
      </dsp:txXfrm>
    </dsp:sp>
    <dsp:sp modelId="{1FA1BDCB-595E-40DD-A57C-C7C3065C42C4}">
      <dsp:nvSpPr>
        <dsp:cNvPr id="0" name=""/>
        <dsp:cNvSpPr/>
      </dsp:nvSpPr>
      <dsp:spPr>
        <a:xfrm rot="5400000">
          <a:off x="2698634" y="2714661"/>
          <a:ext cx="2710655" cy="2702641"/>
        </a:xfrm>
        <a:prstGeom prst="round1Rect">
          <a:avLst/>
        </a:prstGeom>
        <a:solidFill>
          <a:srgbClr val="7A3C3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主对角线上的数值表示偿还组机构部门间的交易</a:t>
          </a:r>
          <a:endParaRPr lang="zh-CN" altLang="en-US" sz="1800" kern="1200" dirty="0"/>
        </a:p>
      </dsp:txBody>
      <dsp:txXfrm rot="-5400000">
        <a:off x="2702641" y="3388318"/>
        <a:ext cx="2702641" cy="2032991"/>
      </dsp:txXfrm>
    </dsp:sp>
    <dsp:sp modelId="{CC84FFE1-878E-4A26-B3CF-AA00553B2C88}">
      <dsp:nvSpPr>
        <dsp:cNvPr id="0" name=""/>
        <dsp:cNvSpPr/>
      </dsp:nvSpPr>
      <dsp:spPr>
        <a:xfrm>
          <a:off x="1760111" y="2034163"/>
          <a:ext cx="1885060" cy="1352982"/>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国民经济总体矩阵简表</a:t>
          </a:r>
          <a:endParaRPr lang="zh-CN" altLang="en-US" sz="2400" b="1" kern="1200" dirty="0"/>
        </a:p>
      </dsp:txBody>
      <dsp:txXfrm>
        <a:off x="1826158" y="2100210"/>
        <a:ext cx="1752966" cy="12208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9E390-CA6B-4C01-A921-28180897AFF7}">
      <dsp:nvSpPr>
        <dsp:cNvPr id="0" name=""/>
        <dsp:cNvSpPr/>
      </dsp:nvSpPr>
      <dsp:spPr>
        <a:xfrm>
          <a:off x="0" y="33276"/>
          <a:ext cx="12192000" cy="1089638"/>
        </a:xfrm>
        <a:prstGeom prst="rect">
          <a:avLst/>
        </a:prstGeom>
        <a:solidFill>
          <a:schemeClr val="accent2"/>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b="1" kern="1200" dirty="0" smtClean="0"/>
            <a:t>SAM</a:t>
          </a:r>
          <a:r>
            <a:rPr lang="zh-CN" altLang="en-US" sz="2400" b="1" kern="1200" dirty="0" smtClean="0"/>
            <a:t>是以矩阵形式对一定时期一国或一地区经济结构进行全面描述的核算体系</a:t>
          </a:r>
          <a:endParaRPr lang="zh-CN" altLang="en-US" sz="2400" b="1" kern="1200" dirty="0"/>
        </a:p>
      </dsp:txBody>
      <dsp:txXfrm>
        <a:off x="0" y="33276"/>
        <a:ext cx="12192000" cy="1089638"/>
      </dsp:txXfrm>
    </dsp:sp>
    <dsp:sp modelId="{1DB73DCE-CE49-4C91-B926-2331371B64EC}">
      <dsp:nvSpPr>
        <dsp:cNvPr id="0" name=""/>
        <dsp:cNvSpPr/>
      </dsp:nvSpPr>
      <dsp:spPr>
        <a:xfrm>
          <a:off x="452" y="819892"/>
          <a:ext cx="3946921" cy="4426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altLang="zh-CN" sz="1600" kern="1200" dirty="0" smtClean="0"/>
            <a:t>SNA</a:t>
          </a:r>
          <a:r>
            <a:rPr lang="zh-CN" altLang="en-US" sz="1600" kern="1200" dirty="0" smtClean="0"/>
            <a:t>（</a:t>
          </a:r>
          <a:r>
            <a:rPr lang="en-US" altLang="zh-CN" sz="1600" kern="1200" dirty="0" smtClean="0"/>
            <a:t>1993</a:t>
          </a:r>
          <a:r>
            <a:rPr lang="zh-CN" altLang="en-US" sz="1600" kern="1200" dirty="0" smtClean="0"/>
            <a:t>）定义</a:t>
          </a:r>
          <a:r>
            <a:rPr lang="en-US" altLang="zh-CN" sz="1600" kern="1200" dirty="0" smtClean="0"/>
            <a:t>SAM</a:t>
          </a:r>
          <a:r>
            <a:rPr lang="zh-CN" altLang="en-US" sz="1600" kern="1200" dirty="0" smtClean="0"/>
            <a:t>为“以矩阵形表示的</a:t>
          </a:r>
          <a:r>
            <a:rPr lang="en-US" altLang="zh-CN" sz="1600" kern="1200" dirty="0" smtClean="0"/>
            <a:t>SNA</a:t>
          </a:r>
          <a:r>
            <a:rPr lang="zh-CN" altLang="en-US" sz="1600" kern="1200" dirty="0" smtClean="0"/>
            <a:t>账户”，是对</a:t>
          </a:r>
          <a:r>
            <a:rPr lang="en-US" altLang="zh-CN" sz="1600" kern="1200" dirty="0" smtClean="0"/>
            <a:t>SNA</a:t>
          </a:r>
          <a:r>
            <a:rPr lang="zh-CN" altLang="en-US" sz="1600" kern="1200" dirty="0" smtClean="0"/>
            <a:t>中心框架的灵活应用，侧重刻画供给表和使用表部门账户之间的关系；</a:t>
          </a:r>
          <a:endParaRPr lang="en-US" altLang="zh-CN" sz="1600" kern="1200" dirty="0" smtClean="0"/>
        </a:p>
        <a:p>
          <a:pPr lvl="0" algn="l" defTabSz="711200">
            <a:lnSpc>
              <a:spcPct val="90000"/>
            </a:lnSpc>
            <a:spcBef>
              <a:spcPct val="0"/>
            </a:spcBef>
            <a:spcAft>
              <a:spcPct val="35000"/>
            </a:spcAft>
          </a:pPr>
          <a:r>
            <a:rPr lang="en-US" altLang="zh-CN" sz="1600" kern="1200" dirty="0" smtClean="0"/>
            <a:t>SAM</a:t>
          </a:r>
          <a:r>
            <a:rPr lang="zh-CN" altLang="en-US" sz="1600" kern="1200" dirty="0" smtClean="0"/>
            <a:t>与国民经济核算账户在框架和基本概念上完全一致</a:t>
          </a:r>
          <a:endParaRPr lang="en-US" altLang="zh-CN" sz="1600" kern="1200" dirty="0" smtClean="0"/>
        </a:p>
      </dsp:txBody>
      <dsp:txXfrm>
        <a:off x="452" y="819892"/>
        <a:ext cx="3946921" cy="4426472"/>
      </dsp:txXfrm>
    </dsp:sp>
    <dsp:sp modelId="{2EF4C4C3-6683-4215-9264-9CA59DD2EA7E}">
      <dsp:nvSpPr>
        <dsp:cNvPr id="0" name=""/>
        <dsp:cNvSpPr/>
      </dsp:nvSpPr>
      <dsp:spPr>
        <a:xfrm>
          <a:off x="3947374" y="831767"/>
          <a:ext cx="3946921" cy="44027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endParaRPr lang="en-US" altLang="zh-CN" sz="1800" kern="1200" dirty="0" smtClean="0"/>
        </a:p>
        <a:p>
          <a:pPr lvl="0" algn="ctr" defTabSz="800100">
            <a:lnSpc>
              <a:spcPct val="90000"/>
            </a:lnSpc>
            <a:spcBef>
              <a:spcPct val="0"/>
            </a:spcBef>
            <a:spcAft>
              <a:spcPct val="35000"/>
            </a:spcAft>
          </a:pPr>
          <a:endParaRPr lang="en-US" altLang="zh-CN" sz="1800" kern="1200" dirty="0" smtClean="0"/>
        </a:p>
        <a:p>
          <a:pPr lvl="0" algn="l" defTabSz="800100">
            <a:lnSpc>
              <a:spcPct val="90000"/>
            </a:lnSpc>
            <a:spcBef>
              <a:spcPct val="0"/>
            </a:spcBef>
            <a:spcAft>
              <a:spcPct val="35000"/>
            </a:spcAft>
          </a:pPr>
          <a:r>
            <a:rPr lang="en-US" altLang="zh-CN" sz="1600" kern="1200" dirty="0" smtClean="0"/>
            <a:t>SAM</a:t>
          </a:r>
          <a:r>
            <a:rPr lang="zh-CN" altLang="en-US" sz="1600" kern="1200" dirty="0" smtClean="0"/>
            <a:t>与国民经济矩阵在概念口径上完全一致；</a:t>
          </a:r>
          <a:endParaRPr lang="en-US" altLang="zh-CN" sz="1600" kern="1200" dirty="0" smtClean="0"/>
        </a:p>
        <a:p>
          <a:pPr lvl="0" algn="l" defTabSz="800100">
            <a:lnSpc>
              <a:spcPct val="90000"/>
            </a:lnSpc>
            <a:spcBef>
              <a:spcPct val="0"/>
            </a:spcBef>
            <a:spcAft>
              <a:spcPct val="35000"/>
            </a:spcAft>
          </a:pPr>
          <a:r>
            <a:rPr lang="en-US" altLang="zh-CN" sz="1600" kern="1200" dirty="0" smtClean="0"/>
            <a:t>SAM</a:t>
          </a:r>
          <a:r>
            <a:rPr lang="zh-CN" altLang="en-US" sz="1600" kern="1200" dirty="0" smtClean="0"/>
            <a:t>与国民经济矩阵就矩阵表示形式是相同的，在矩阵本身特点及矩阵分解和扩展方面是共通的；</a:t>
          </a:r>
          <a:endParaRPr lang="en-US" altLang="zh-CN" sz="1600" kern="1200" dirty="0" smtClean="0"/>
        </a:p>
        <a:p>
          <a:pPr lvl="0" algn="l" defTabSz="800100">
            <a:lnSpc>
              <a:spcPct val="90000"/>
            </a:lnSpc>
            <a:spcBef>
              <a:spcPct val="0"/>
            </a:spcBef>
            <a:spcAft>
              <a:spcPct val="35000"/>
            </a:spcAft>
          </a:pPr>
          <a:r>
            <a:rPr lang="zh-CN" altLang="en-US" sz="1600" kern="1200" dirty="0" smtClean="0"/>
            <a:t>国民经济矩阵中的流向线读表法也适用于</a:t>
          </a:r>
          <a:r>
            <a:rPr lang="en-US" altLang="zh-CN" sz="1600" kern="1200" dirty="0" smtClean="0"/>
            <a:t>SAM</a:t>
          </a:r>
        </a:p>
        <a:p>
          <a:pPr lvl="0" algn="ctr" defTabSz="800100">
            <a:lnSpc>
              <a:spcPct val="90000"/>
            </a:lnSpc>
            <a:spcBef>
              <a:spcPct val="0"/>
            </a:spcBef>
            <a:spcAft>
              <a:spcPct val="35000"/>
            </a:spcAft>
          </a:pPr>
          <a:endParaRPr lang="zh-CN" altLang="en-US" sz="1800" kern="1200" dirty="0"/>
        </a:p>
      </dsp:txBody>
      <dsp:txXfrm>
        <a:off x="3947374" y="831767"/>
        <a:ext cx="3946921" cy="4402724"/>
      </dsp:txXfrm>
    </dsp:sp>
    <dsp:sp modelId="{E129FCBA-ADBD-4438-82AE-9B859C8FBA04}">
      <dsp:nvSpPr>
        <dsp:cNvPr id="0" name=""/>
        <dsp:cNvSpPr/>
      </dsp:nvSpPr>
      <dsp:spPr>
        <a:xfrm>
          <a:off x="7894296" y="844822"/>
          <a:ext cx="4297250" cy="4376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endParaRPr lang="en-US" altLang="zh-CN" sz="1800" kern="1200" dirty="0" smtClean="0"/>
        </a:p>
        <a:p>
          <a:pPr lvl="0" algn="ctr" defTabSz="800100">
            <a:lnSpc>
              <a:spcPct val="90000"/>
            </a:lnSpc>
            <a:spcBef>
              <a:spcPct val="0"/>
            </a:spcBef>
            <a:spcAft>
              <a:spcPct val="35000"/>
            </a:spcAft>
          </a:pPr>
          <a:endParaRPr lang="en-US" altLang="zh-CN" sz="1800" kern="1200" dirty="0" smtClean="0"/>
        </a:p>
        <a:p>
          <a:pPr lvl="0" algn="l" defTabSz="800100">
            <a:lnSpc>
              <a:spcPct val="90000"/>
            </a:lnSpc>
            <a:spcBef>
              <a:spcPct val="0"/>
            </a:spcBef>
            <a:spcAft>
              <a:spcPct val="35000"/>
            </a:spcAft>
          </a:pPr>
          <a:r>
            <a:rPr lang="zh-CN" altLang="en-US" sz="1600" kern="1200" dirty="0" smtClean="0"/>
            <a:t>对</a:t>
          </a:r>
          <a:r>
            <a:rPr lang="en-US" altLang="zh-CN" sz="1600" kern="1200" dirty="0" smtClean="0"/>
            <a:t>SAM</a:t>
          </a:r>
          <a:r>
            <a:rPr lang="zh-CN" altLang="en-US" sz="1600" kern="1200" dirty="0" smtClean="0"/>
            <a:t>的设计因研究问题不同而不同，具体</a:t>
          </a:r>
          <a:r>
            <a:rPr lang="en-US" altLang="zh-CN" sz="1600" kern="1200" dirty="0" smtClean="0"/>
            <a:t>SAM</a:t>
          </a:r>
          <a:r>
            <a:rPr lang="zh-CN" altLang="en-US" sz="1600" kern="1200" dirty="0" smtClean="0"/>
            <a:t>在矩阵结构及突出重点方面可能不同；</a:t>
          </a:r>
          <a:endParaRPr lang="en-US" altLang="zh-CN" sz="1600" kern="1200" dirty="0" smtClean="0"/>
        </a:p>
        <a:p>
          <a:pPr lvl="0" algn="l" defTabSz="800100">
            <a:lnSpc>
              <a:spcPct val="90000"/>
            </a:lnSpc>
            <a:spcBef>
              <a:spcPct val="0"/>
            </a:spcBef>
            <a:spcAft>
              <a:spcPct val="35000"/>
            </a:spcAft>
          </a:pPr>
          <a:r>
            <a:rPr lang="en-US" altLang="zh-CN" sz="1600" kern="1200" dirty="0" smtClean="0"/>
            <a:t>SAM</a:t>
          </a:r>
          <a:r>
            <a:rPr lang="zh-CN" altLang="en-US" sz="1600" kern="1200" dirty="0" smtClean="0"/>
            <a:t>更强调有针对性的具体应用，对人在经济中的作用特别关注；</a:t>
          </a:r>
          <a:endParaRPr lang="en-US" altLang="zh-CN" sz="1600" kern="1200" dirty="0" smtClean="0"/>
        </a:p>
        <a:p>
          <a:pPr lvl="0" algn="l" defTabSz="800100">
            <a:lnSpc>
              <a:spcPct val="90000"/>
            </a:lnSpc>
            <a:spcBef>
              <a:spcPct val="0"/>
            </a:spcBef>
            <a:spcAft>
              <a:spcPct val="35000"/>
            </a:spcAft>
          </a:pPr>
          <a:r>
            <a:rPr lang="en-US" altLang="zh-CN" sz="1600" kern="1200" dirty="0" smtClean="0"/>
            <a:t>SAM</a:t>
          </a:r>
          <a:r>
            <a:rPr lang="zh-CN" altLang="en-US" sz="1600" kern="1200" dirty="0" smtClean="0"/>
            <a:t>在相应的行为主体分类上更为详细和全面；</a:t>
          </a:r>
          <a:endParaRPr lang="en-US" altLang="zh-CN" sz="1600" kern="1200" dirty="0" smtClean="0"/>
        </a:p>
        <a:p>
          <a:pPr lvl="0" algn="l" defTabSz="800100">
            <a:lnSpc>
              <a:spcPct val="90000"/>
            </a:lnSpc>
            <a:spcBef>
              <a:spcPct val="0"/>
            </a:spcBef>
            <a:spcAft>
              <a:spcPct val="35000"/>
            </a:spcAft>
          </a:pPr>
          <a:r>
            <a:rPr lang="en-US" altLang="zh-CN" sz="1600" kern="1200" dirty="0" smtClean="0"/>
            <a:t>SAM</a:t>
          </a:r>
          <a:r>
            <a:rPr lang="zh-CN" altLang="en-US" sz="1600" kern="1200" dirty="0" smtClean="0"/>
            <a:t>一般无标准化的设计方法和构造方法</a:t>
          </a:r>
          <a:endParaRPr lang="en-US" altLang="zh-CN" sz="1600" kern="1200" dirty="0" smtClean="0"/>
        </a:p>
        <a:p>
          <a:pPr lvl="0" algn="ctr" defTabSz="800100">
            <a:lnSpc>
              <a:spcPct val="90000"/>
            </a:lnSpc>
            <a:spcBef>
              <a:spcPct val="0"/>
            </a:spcBef>
            <a:spcAft>
              <a:spcPct val="35000"/>
            </a:spcAft>
          </a:pPr>
          <a:endParaRPr lang="zh-CN" altLang="en-US" sz="1800" kern="1200" dirty="0"/>
        </a:p>
      </dsp:txBody>
      <dsp:txXfrm>
        <a:off x="7894296" y="844822"/>
        <a:ext cx="4297250" cy="4376613"/>
      </dsp:txXfrm>
    </dsp:sp>
    <dsp:sp modelId="{241E9086-2822-4F00-9F85-F3CAEB9A8DBE}">
      <dsp:nvSpPr>
        <dsp:cNvPr id="0" name=""/>
        <dsp:cNvSpPr/>
      </dsp:nvSpPr>
      <dsp:spPr>
        <a:xfrm>
          <a:off x="386791" y="5211466"/>
          <a:ext cx="11025835" cy="6817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D3D3F-28C6-4E65-9AFF-6C77255D19BE}">
      <dsp:nvSpPr>
        <dsp:cNvPr id="0" name=""/>
        <dsp:cNvSpPr/>
      </dsp:nvSpPr>
      <dsp:spPr>
        <a:xfrm rot="16200000">
          <a:off x="-554262" y="612829"/>
          <a:ext cx="4708783" cy="3843728"/>
        </a:xfrm>
        <a:prstGeom prst="upArrow">
          <a:avLst>
            <a:gd name="adj1" fmla="val 50000"/>
            <a:gd name="adj2" fmla="val 35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zh-CN" altLang="en-US" sz="2000" b="1" kern="1200" dirty="0" smtClean="0">
              <a:solidFill>
                <a:schemeClr val="tx1"/>
              </a:solidFill>
            </a:rPr>
            <a:t>特点一：</a:t>
          </a:r>
          <a:r>
            <a:rPr lang="en-US" altLang="zh-CN" sz="2000" b="1" kern="1200" dirty="0" smtClean="0"/>
            <a:t>SAM</a:t>
          </a:r>
          <a:r>
            <a:rPr lang="zh-CN" altLang="en-US" sz="2000" b="1" kern="1200" dirty="0" smtClean="0"/>
            <a:t>的具体目的，就是通过对涉及不同单位或单位分类的交易进行双重分类，提供一整套中间环节相关的账户。</a:t>
          </a:r>
          <a:endParaRPr lang="zh-CN" altLang="en-US" sz="2000" b="1" kern="1200" dirty="0"/>
        </a:p>
      </dsp:txBody>
      <dsp:txXfrm rot="5400000">
        <a:off x="550918" y="1357497"/>
        <a:ext cx="3171076" cy="2354391"/>
      </dsp:txXfrm>
    </dsp:sp>
    <dsp:sp modelId="{55CB9775-F641-4F7A-B4C8-D76B3243DCFB}">
      <dsp:nvSpPr>
        <dsp:cNvPr id="0" name=""/>
        <dsp:cNvSpPr/>
      </dsp:nvSpPr>
      <dsp:spPr>
        <a:xfrm rot="5400000">
          <a:off x="3403966" y="781283"/>
          <a:ext cx="4657248" cy="3506820"/>
        </a:xfrm>
        <a:prstGeom prst="upArrow">
          <a:avLst>
            <a:gd name="adj1" fmla="val 50000"/>
            <a:gd name="adj2" fmla="val 35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zh-CN" altLang="en-US" sz="2000" b="1" kern="1200" dirty="0" smtClean="0">
              <a:solidFill>
                <a:schemeClr val="tx1"/>
              </a:solidFill>
            </a:rPr>
            <a:t>特点二：</a:t>
          </a:r>
          <a:r>
            <a:rPr lang="en-US" altLang="zh-CN" sz="2000" b="1" kern="1200" dirty="0" smtClean="0"/>
            <a:t>SAM</a:t>
          </a:r>
          <a:r>
            <a:rPr lang="zh-CN" altLang="en-US" sz="2000" b="1" kern="1200" dirty="0" smtClean="0"/>
            <a:t>除可以在</a:t>
          </a:r>
          <a:r>
            <a:rPr lang="en-US" altLang="zh-CN" sz="2000" b="1" kern="1200" dirty="0" smtClean="0"/>
            <a:t>SNA</a:t>
          </a:r>
          <a:r>
            <a:rPr lang="zh-CN" altLang="en-US" sz="2000" b="1" kern="1200" dirty="0" smtClean="0"/>
            <a:t>中心框架范围内灵活应用外，为了进行一些具体分析，还可以超越</a:t>
          </a:r>
          <a:r>
            <a:rPr lang="en-US" altLang="zh-CN" sz="2000" b="1" kern="1200" dirty="0" smtClean="0"/>
            <a:t>SNA</a:t>
          </a:r>
          <a:r>
            <a:rPr lang="zh-CN" altLang="en-US" sz="2000" b="1" kern="1200" dirty="0" smtClean="0"/>
            <a:t>范围的一些调整。</a:t>
          </a:r>
          <a:endParaRPr lang="zh-CN" altLang="en-US" sz="2000" b="1" kern="1200" dirty="0"/>
        </a:p>
      </dsp:txBody>
      <dsp:txXfrm rot="-5400000">
        <a:off x="3979180" y="1370381"/>
        <a:ext cx="2893126" cy="232862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93E30-4960-415D-B04E-D6EBE4AED462}" type="datetimeFigureOut">
              <a:rPr lang="zh-CN" altLang="en-US" smtClean="0"/>
              <a:t>2018/10/23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1E139-A7E1-44AC-99A9-DB24E6D412F5}" type="slidenum">
              <a:rPr lang="zh-CN" altLang="en-US" smtClean="0"/>
              <a:t>‹#›</a:t>
            </a:fld>
            <a:endParaRPr lang="zh-CN" altLang="en-US"/>
          </a:p>
        </p:txBody>
      </p:sp>
    </p:spTree>
    <p:extLst>
      <p:ext uri="{BB962C8B-B14F-4D97-AF65-F5344CB8AC3E}">
        <p14:creationId xmlns:p14="http://schemas.microsoft.com/office/powerpoint/2010/main" val="2608890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19</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30</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31</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33</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34</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35</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36</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37</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38</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39</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40</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20</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41</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43</a:t>
            </a:fld>
            <a:endParaRPr lang="zh-CN" altLang="en-US"/>
          </a:p>
        </p:txBody>
      </p:sp>
    </p:spTree>
    <p:extLst>
      <p:ext uri="{BB962C8B-B14F-4D97-AF65-F5344CB8AC3E}">
        <p14:creationId xmlns:p14="http://schemas.microsoft.com/office/powerpoint/2010/main" val="68733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44</a:t>
            </a:fld>
            <a:endParaRPr lang="zh-CN" altLang="en-US"/>
          </a:p>
        </p:txBody>
      </p:sp>
    </p:spTree>
    <p:extLst>
      <p:ext uri="{BB962C8B-B14F-4D97-AF65-F5344CB8AC3E}">
        <p14:creationId xmlns:p14="http://schemas.microsoft.com/office/powerpoint/2010/main" val="506464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45</a:t>
            </a:fld>
            <a:endParaRPr lang="zh-CN" altLang="en-US"/>
          </a:p>
        </p:txBody>
      </p:sp>
    </p:spTree>
    <p:extLst>
      <p:ext uri="{BB962C8B-B14F-4D97-AF65-F5344CB8AC3E}">
        <p14:creationId xmlns:p14="http://schemas.microsoft.com/office/powerpoint/2010/main" val="506464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46</a:t>
            </a:fld>
            <a:endParaRPr lang="zh-CN" altLang="en-US"/>
          </a:p>
        </p:txBody>
      </p:sp>
    </p:spTree>
    <p:extLst>
      <p:ext uri="{BB962C8B-B14F-4D97-AF65-F5344CB8AC3E}">
        <p14:creationId xmlns:p14="http://schemas.microsoft.com/office/powerpoint/2010/main" val="50646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21</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23</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24</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25</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26</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28</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29</a:t>
            </a:fld>
            <a:endParaRPr lang="zh-CN" altLang="en-US"/>
          </a:p>
        </p:txBody>
      </p:sp>
    </p:spTree>
    <p:extLst>
      <p:ext uri="{BB962C8B-B14F-4D97-AF65-F5344CB8AC3E}">
        <p14:creationId xmlns:p14="http://schemas.microsoft.com/office/powerpoint/2010/main" val="3562133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Tree>
    <p:extLst>
      <p:ext uri="{BB962C8B-B14F-4D97-AF65-F5344CB8AC3E}">
        <p14:creationId xmlns:p14="http://schemas.microsoft.com/office/powerpoint/2010/main" val="160388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40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5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9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grpSp>
        <p:nvGrpSpPr>
          <p:cNvPr id="5" name="组合 4">
            <a:extLst>
              <a:ext uri="{FF2B5EF4-FFF2-40B4-BE49-F238E27FC236}">
                <a16:creationId xmlns:a16="http://schemas.microsoft.com/office/drawing/2014/main" id="{37AD4482-1C13-40ED-BF28-B1DBCA11DE9B}"/>
              </a:ext>
            </a:extLst>
          </p:cNvPr>
          <p:cNvGrpSpPr/>
          <p:nvPr userDrawn="1"/>
        </p:nvGrpSpPr>
        <p:grpSpPr>
          <a:xfrm>
            <a:off x="10817779" y="6614190"/>
            <a:ext cx="785563" cy="246985"/>
            <a:chOff x="10089202" y="5934072"/>
            <a:chExt cx="1541440" cy="484636"/>
          </a:xfrm>
        </p:grpSpPr>
        <p:sp>
          <p:nvSpPr>
            <p:cNvPr id="6" name="矩形 5">
              <a:extLst>
                <a:ext uri="{FF2B5EF4-FFF2-40B4-BE49-F238E27FC236}">
                  <a16:creationId xmlns:a16="http://schemas.microsoft.com/office/drawing/2014/main" id="{7D76051E-43D1-4259-83DD-51B5E43537F3}"/>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1B7F237-1D0D-44A3-92FD-402585640E20}"/>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511E0BB-A703-4F5C-B074-4E30A8F5DADC}"/>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
            <a:extLst>
              <a:ext uri="{FF2B5EF4-FFF2-40B4-BE49-F238E27FC236}">
                <a16:creationId xmlns:a16="http://schemas.microsoft.com/office/drawing/2014/main" id="{C660F40A-8B96-407F-802E-430CA3A8C979}"/>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2445294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6CCEDCD-C5EE-471A-BF49-146D1413FC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1" name="矩形 10">
            <a:extLst>
              <a:ext uri="{FF2B5EF4-FFF2-40B4-BE49-F238E27FC236}">
                <a16:creationId xmlns:a16="http://schemas.microsoft.com/office/drawing/2014/main" id="{B353B932-CB87-4828-91F2-46E063745B6E}"/>
              </a:ext>
            </a:extLst>
          </p:cNvPr>
          <p:cNvSpPr/>
          <p:nvPr userDrawn="1"/>
        </p:nvSpPr>
        <p:spPr>
          <a:xfrm>
            <a:off x="0" y="203199"/>
            <a:ext cx="12192000" cy="794328"/>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3C51A8-8635-45D6-A347-343F23D0A611}"/>
              </a:ext>
            </a:extLst>
          </p:cNvPr>
          <p:cNvGrpSpPr/>
          <p:nvPr userDrawn="1"/>
        </p:nvGrpSpPr>
        <p:grpSpPr>
          <a:xfrm>
            <a:off x="10817779" y="6614190"/>
            <a:ext cx="785563" cy="246985"/>
            <a:chOff x="10089202" y="5934072"/>
            <a:chExt cx="1541440" cy="484636"/>
          </a:xfrm>
        </p:grpSpPr>
        <p:sp>
          <p:nvSpPr>
            <p:cNvPr id="5" name="矩形 4">
              <a:extLst>
                <a:ext uri="{FF2B5EF4-FFF2-40B4-BE49-F238E27FC236}">
                  <a16:creationId xmlns:a16="http://schemas.microsoft.com/office/drawing/2014/main" id="{C84D39DD-97B3-4AF0-9B6F-06C5A0139734}"/>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0D0C1E9-BFF1-43E5-9236-81DF8B1D8A76}"/>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8AEEC6A-B0B3-452A-90AB-6D44E3AA76CE}"/>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1">
            <a:extLst>
              <a:ext uri="{FF2B5EF4-FFF2-40B4-BE49-F238E27FC236}">
                <a16:creationId xmlns:a16="http://schemas.microsoft.com/office/drawing/2014/main" id="{705B942A-C007-4F5A-B4B7-0E16E6A56613}"/>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3931303234"/>
      </p:ext>
    </p:extLst>
  </p:cSld>
  <p:clrMapOvr>
    <a:masterClrMapping/>
  </p:clrMapOvr>
  <p:extLst mod="1">
    <p:ext uri="{DCECCB84-F9BA-43D5-87BE-67443E8EF086}">
      <p15:sldGuideLst xmlns:p15="http://schemas.microsoft.com/office/powerpoint/2012/main">
        <p15:guide id="1" pos="3840" userDrawn="1">
          <p15:clr>
            <a:srgbClr val="FBAE40"/>
          </p15:clr>
        </p15:guide>
        <p15:guide id="2" pos="325" userDrawn="1">
          <p15:clr>
            <a:srgbClr val="FBAE40"/>
          </p15:clr>
        </p15:guide>
        <p15:guide id="3" orient="horz" pos="504" userDrawn="1">
          <p15:clr>
            <a:srgbClr val="FBAE40"/>
          </p15:clr>
        </p15:guide>
        <p15:guide id="4" orient="horz" pos="25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6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262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90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159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7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6C44611-4148-4830-913E-24B7C0EF3835}"/>
              </a:ext>
            </a:extLst>
          </p:cNvPr>
          <p:cNvGrpSpPr/>
          <p:nvPr userDrawn="1"/>
        </p:nvGrpSpPr>
        <p:grpSpPr>
          <a:xfrm>
            <a:off x="10817779" y="6614190"/>
            <a:ext cx="785563" cy="246985"/>
            <a:chOff x="10089202" y="5934072"/>
            <a:chExt cx="1541440" cy="484636"/>
          </a:xfrm>
        </p:grpSpPr>
        <p:sp>
          <p:nvSpPr>
            <p:cNvPr id="3" name="矩形 2">
              <a:extLst>
                <a:ext uri="{FF2B5EF4-FFF2-40B4-BE49-F238E27FC236}">
                  <a16:creationId xmlns:a16="http://schemas.microsoft.com/office/drawing/2014/main" id="{35D0E0AB-284E-4813-B7FC-B4C0DD4BA1D9}"/>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9A8107A-C32E-4C31-B394-FBAAB7B49209}"/>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D906CF2-3C2B-4E19-9FCA-6BA8A96C471D}"/>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1">
            <a:extLst>
              <a:ext uri="{FF2B5EF4-FFF2-40B4-BE49-F238E27FC236}">
                <a16:creationId xmlns:a16="http://schemas.microsoft.com/office/drawing/2014/main" id="{0A7CD1D7-2172-466A-843A-2D53A5532270}"/>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191794636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emf"/><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emf"/><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emf"/><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1.emf"/><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4.emf"/><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7.png"/><Relationship Id="rId7" Type="http://schemas.openxmlformats.org/officeDocument/2006/relationships/diagramColors" Target="../diagrams/colors10.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8.emf"/><Relationship Id="rId7" Type="http://schemas.openxmlformats.org/officeDocument/2006/relationships/diagramColors" Target="../diagrams/colors1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1.emf"/><Relationship Id="rId7" Type="http://schemas.openxmlformats.org/officeDocument/2006/relationships/diagramColors" Target="../diagrams/colors12.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emf"/><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7CDD901-3051-4DC8-9F43-4036819C9278}"/>
              </a:ext>
            </a:extLst>
          </p:cNvPr>
          <p:cNvSpPr/>
          <p:nvPr/>
        </p:nvSpPr>
        <p:spPr>
          <a:xfrm>
            <a:off x="0" y="1980293"/>
            <a:ext cx="12191999" cy="21122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9E5DDA7-1EF8-4BBA-9F69-884932B8D319}"/>
              </a:ext>
            </a:extLst>
          </p:cNvPr>
          <p:cNvSpPr/>
          <p:nvPr/>
        </p:nvSpPr>
        <p:spPr>
          <a:xfrm>
            <a:off x="720140" y="2129407"/>
            <a:ext cx="10757485" cy="1808618"/>
          </a:xfrm>
          <a:prstGeom prst="rect">
            <a:avLst/>
          </a:prstGeom>
          <a:solidFill>
            <a:srgbClr val="00A9F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2FF32B2-EC66-4778-A1CB-C91AF086FEE4}"/>
              </a:ext>
            </a:extLst>
          </p:cNvPr>
          <p:cNvSpPr/>
          <p:nvPr/>
        </p:nvSpPr>
        <p:spPr>
          <a:xfrm>
            <a:off x="4156389" y="2505001"/>
            <a:ext cx="7321236" cy="830997"/>
          </a:xfrm>
          <a:prstGeom prst="rect">
            <a:avLst/>
          </a:prstGeom>
        </p:spPr>
        <p:txBody>
          <a:bodyPr wrap="none">
            <a:spAutoFit/>
          </a:bodyPr>
          <a:lstStyle/>
          <a:p>
            <a:pPr algn="ctr"/>
            <a:r>
              <a:rPr lang="zh-CN" altLang="en-US" sz="4800" b="1" dirty="0" smtClean="0">
                <a:solidFill>
                  <a:schemeClr val="bg1"/>
                </a:solidFill>
                <a:effectLst>
                  <a:outerShdw blurRad="38100" dist="38100" dir="2700000" algn="tl">
                    <a:srgbClr val="000000">
                      <a:alpha val="43137"/>
                    </a:srgbClr>
                  </a:outerShdw>
                </a:effectLst>
              </a:rPr>
              <a:t>第八章  国民经济核算体系</a:t>
            </a:r>
            <a:endParaRPr lang="zh-CN" altLang="en-US" sz="4800" b="1" dirty="0">
              <a:solidFill>
                <a:schemeClr val="bg1"/>
              </a:solidFill>
              <a:effectLst>
                <a:outerShdw blurRad="38100" dist="38100" dir="2700000" algn="tl">
                  <a:srgbClr val="000000">
                    <a:alpha val="43137"/>
                  </a:srgbClr>
                </a:outerShdw>
              </a:effectLst>
            </a:endParaRPr>
          </a:p>
        </p:txBody>
      </p:sp>
      <p:sp>
        <p:nvSpPr>
          <p:cNvPr id="12" name="矩形 11">
            <a:extLst>
              <a:ext uri="{FF2B5EF4-FFF2-40B4-BE49-F238E27FC236}">
                <a16:creationId xmlns:a16="http://schemas.microsoft.com/office/drawing/2014/main" id="{174ACEBF-3FCF-4B03-8119-7D41C4E60CE5}"/>
              </a:ext>
            </a:extLst>
          </p:cNvPr>
          <p:cNvSpPr/>
          <p:nvPr/>
        </p:nvSpPr>
        <p:spPr>
          <a:xfrm>
            <a:off x="720140" y="4020569"/>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0D7A2CB-C0FF-4E7B-9099-5C84DE9DD5CE}"/>
              </a:ext>
            </a:extLst>
          </p:cNvPr>
          <p:cNvSpPr/>
          <p:nvPr/>
        </p:nvSpPr>
        <p:spPr>
          <a:xfrm>
            <a:off x="717257" y="1980293"/>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39B2244-9772-F54B-BF30-7217E4D9A45F}"/>
              </a:ext>
            </a:extLst>
          </p:cNvPr>
          <p:cNvSpPr txBox="1"/>
          <p:nvPr/>
        </p:nvSpPr>
        <p:spPr>
          <a:xfrm>
            <a:off x="4863877" y="4241683"/>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pic>
        <p:nvPicPr>
          <p:cNvPr id="3" name="图片 2">
            <a:extLst>
              <a:ext uri="{FF2B5EF4-FFF2-40B4-BE49-F238E27FC236}">
                <a16:creationId xmlns:a16="http://schemas.microsoft.com/office/drawing/2014/main" id="{32649863-C939-4240-9661-E4F7A42CEC56}"/>
              </a:ext>
            </a:extLst>
          </p:cNvPr>
          <p:cNvPicPr>
            <a:picLocks noChangeAspect="1"/>
          </p:cNvPicPr>
          <p:nvPr/>
        </p:nvPicPr>
        <p:blipFill>
          <a:blip r:embed="rId2"/>
          <a:stretch>
            <a:fillRect/>
          </a:stretch>
        </p:blipFill>
        <p:spPr>
          <a:xfrm>
            <a:off x="717257" y="1160969"/>
            <a:ext cx="3124200" cy="3962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43248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299152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smtClean="0">
                <a:solidFill>
                  <a:schemeClr val="bg1"/>
                </a:solidFill>
              </a:rPr>
              <a:t>）生产</a:t>
            </a:r>
            <a:r>
              <a:rPr lang="zh-CN" altLang="en-US" sz="3000" b="1" dirty="0" smtClean="0">
                <a:solidFill>
                  <a:schemeClr val="bg1"/>
                </a:solidFill>
              </a:rPr>
              <a:t>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10</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659954" y="1442434"/>
            <a:ext cx="5416526" cy="37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8-2  </a:t>
            </a:r>
            <a:r>
              <a:rPr lang="zh-CN" altLang="en-US" b="1" dirty="0" smtClean="0">
                <a:solidFill>
                  <a:schemeClr val="tx1"/>
                </a:solidFill>
              </a:rPr>
              <a:t>账户</a:t>
            </a:r>
            <a:r>
              <a:rPr lang="en-US" altLang="zh-CN" b="1" dirty="0" smtClean="0">
                <a:solidFill>
                  <a:schemeClr val="tx1"/>
                </a:solidFill>
              </a:rPr>
              <a:t>I.</a:t>
            </a:r>
            <a:r>
              <a:rPr lang="zh-CN" altLang="en-US" b="1" dirty="0" smtClean="0">
                <a:solidFill>
                  <a:schemeClr val="tx1"/>
                </a:solidFill>
              </a:rPr>
              <a:t>生产账户             单位：亿元</a:t>
            </a:r>
            <a:endParaRPr lang="zh-CN" altLang="en-US" b="1" dirty="0">
              <a:solidFill>
                <a:schemeClr val="tx1"/>
              </a:solidFill>
            </a:endParaRPr>
          </a:p>
        </p:txBody>
      </p:sp>
      <p:sp>
        <p:nvSpPr>
          <p:cNvPr id="18" name="TextBox 40">
            <a:extLst>
              <a:ext uri="{FF2B5EF4-FFF2-40B4-BE49-F238E27FC236}">
                <a16:creationId xmlns:a16="http://schemas.microsoft.com/office/drawing/2014/main" id="{62A0C233-3648-456F-B6BC-FA950F89F5BA}"/>
              </a:ext>
            </a:extLst>
          </p:cNvPr>
          <p:cNvSpPr txBox="1"/>
          <p:nvPr/>
        </p:nvSpPr>
        <p:spPr>
          <a:xfrm rot="1701029" flipH="1">
            <a:off x="6744170" y="5129926"/>
            <a:ext cx="1340621"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000" b="1" i="0" u="none" strike="noStrike" kern="0" cap="none" spc="0" normalizeH="0" baseline="0" noProof="0" dirty="0" smtClean="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从账户关系看</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pic>
        <p:nvPicPr>
          <p:cNvPr id="21" name="图片 20"/>
          <p:cNvPicPr>
            <a:picLocks noChangeAspect="1"/>
          </p:cNvPicPr>
          <p:nvPr/>
        </p:nvPicPr>
        <p:blipFill>
          <a:blip r:embed="rId2"/>
          <a:stretch>
            <a:fillRect/>
          </a:stretch>
        </p:blipFill>
        <p:spPr>
          <a:xfrm>
            <a:off x="485912" y="1815920"/>
            <a:ext cx="5734584" cy="4182019"/>
          </a:xfrm>
          <a:prstGeom prst="rect">
            <a:avLst/>
          </a:prstGeom>
          <a:noFill/>
          <a:ln w="9525">
            <a:noFill/>
          </a:ln>
        </p:spPr>
      </p:pic>
      <p:grpSp>
        <p:nvGrpSpPr>
          <p:cNvPr id="22" name="组合 21">
            <a:extLst>
              <a:ext uri="{FF2B5EF4-FFF2-40B4-BE49-F238E27FC236}">
                <a16:creationId xmlns:a16="http://schemas.microsoft.com/office/drawing/2014/main" id="{99939965-B931-FB4E-B0C3-DE6F053AAF40}"/>
              </a:ext>
            </a:extLst>
          </p:cNvPr>
          <p:cNvGrpSpPr/>
          <p:nvPr/>
        </p:nvGrpSpPr>
        <p:grpSpPr>
          <a:xfrm>
            <a:off x="6468637" y="1416863"/>
            <a:ext cx="5129162" cy="474260"/>
            <a:chOff x="4118268" y="1389129"/>
            <a:chExt cx="3700875" cy="474260"/>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910001" y="1389129"/>
              <a:ext cx="2909142" cy="400110"/>
            </a:xfrm>
            <a:prstGeom prst="rect">
              <a:avLst/>
            </a:prstGeom>
          </p:spPr>
          <p:txBody>
            <a:bodyPr wrap="none">
              <a:spAutoFit/>
            </a:bodyPr>
            <a:lstStyle/>
            <a:p>
              <a:r>
                <a:rPr lang="zh-CN" altLang="en-US" sz="2000" b="1" dirty="0" smtClean="0"/>
                <a:t>生产账户测算的目的是计算增加值</a:t>
              </a:r>
              <a:endParaRPr lang="zh-CN" altLang="en-US" sz="2000"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2" name="组合 11"/>
          <p:cNvGrpSpPr/>
          <p:nvPr/>
        </p:nvGrpSpPr>
        <p:grpSpPr>
          <a:xfrm>
            <a:off x="6297532" y="2365897"/>
            <a:ext cx="5716505" cy="919195"/>
            <a:chOff x="6479121" y="2186417"/>
            <a:chExt cx="5716505" cy="919195"/>
          </a:xfrm>
        </p:grpSpPr>
        <p:sp>
          <p:nvSpPr>
            <p:cNvPr id="5" name="减号 4"/>
            <p:cNvSpPr/>
            <p:nvPr/>
          </p:nvSpPr>
          <p:spPr>
            <a:xfrm>
              <a:off x="8048627" y="2563797"/>
              <a:ext cx="592428" cy="2575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CBBB5BF-19B6-46AD-8F5E-044523B6CDAC}"/>
                </a:ext>
              </a:extLst>
            </p:cNvPr>
            <p:cNvSpPr/>
            <p:nvPr/>
          </p:nvSpPr>
          <p:spPr>
            <a:xfrm>
              <a:off x="8603485" y="2186417"/>
              <a:ext cx="1478660" cy="919195"/>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中间消耗</a:t>
              </a:r>
              <a:r>
                <a:rPr lang="en-US" altLang="zh-CN" sz="2000" b="1" dirty="0" smtClean="0">
                  <a:latin typeface="微软雅黑" panose="020B0503020204020204" pitchFamily="34" charset="-122"/>
                  <a:ea typeface="微软雅黑" panose="020B0503020204020204" pitchFamily="34" charset="-122"/>
                </a:rPr>
                <a:t>1883</a:t>
              </a:r>
              <a:endParaRPr lang="zh-CN" altLang="en-US" sz="2000" b="1" dirty="0">
                <a:latin typeface="微软雅黑" panose="020B0503020204020204" pitchFamily="34" charset="-122"/>
                <a:ea typeface="微软雅黑" panose="020B0503020204020204" pitchFamily="34" charset="-122"/>
              </a:endParaRPr>
            </a:p>
          </p:txBody>
        </p:sp>
        <p:sp>
          <p:nvSpPr>
            <p:cNvPr id="29" name="椭圆 28">
              <a:extLst>
                <a:ext uri="{FF2B5EF4-FFF2-40B4-BE49-F238E27FC236}">
                  <a16:creationId xmlns:a16="http://schemas.microsoft.com/office/drawing/2014/main" id="{6CBBB5BF-19B6-46AD-8F5E-044523B6CDAC}"/>
                </a:ext>
              </a:extLst>
            </p:cNvPr>
            <p:cNvSpPr/>
            <p:nvPr/>
          </p:nvSpPr>
          <p:spPr>
            <a:xfrm>
              <a:off x="6479121" y="2186417"/>
              <a:ext cx="1578476" cy="891634"/>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总产出</a:t>
              </a:r>
              <a:r>
                <a:rPr lang="en-US" altLang="zh-CN" sz="2000" b="1" dirty="0" smtClean="0">
                  <a:latin typeface="微软雅黑" panose="020B0503020204020204" pitchFamily="34" charset="-122"/>
                  <a:ea typeface="微软雅黑" panose="020B0503020204020204" pitchFamily="34" charset="-122"/>
                </a:rPr>
                <a:t>3737</a:t>
              </a:r>
              <a:endParaRPr lang="zh-CN" altLang="en-US" sz="2000" b="1" dirty="0">
                <a:latin typeface="微软雅黑" panose="020B0503020204020204" pitchFamily="34" charset="-122"/>
                <a:ea typeface="微软雅黑" panose="020B0503020204020204" pitchFamily="34" charset="-122"/>
              </a:endParaRPr>
            </a:p>
          </p:txBody>
        </p:sp>
        <p:sp>
          <p:nvSpPr>
            <p:cNvPr id="9" name="等于号 8"/>
            <p:cNvSpPr/>
            <p:nvPr/>
          </p:nvSpPr>
          <p:spPr>
            <a:xfrm>
              <a:off x="10034131" y="2576450"/>
              <a:ext cx="708339" cy="23227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a:extLst>
                <a:ext uri="{FF2B5EF4-FFF2-40B4-BE49-F238E27FC236}">
                  <a16:creationId xmlns:a16="http://schemas.microsoft.com/office/drawing/2014/main" id="{6CBBB5BF-19B6-46AD-8F5E-044523B6CDAC}"/>
                </a:ext>
              </a:extLst>
            </p:cNvPr>
            <p:cNvSpPr/>
            <p:nvPr/>
          </p:nvSpPr>
          <p:spPr>
            <a:xfrm>
              <a:off x="10720593" y="2186417"/>
              <a:ext cx="1475033" cy="919195"/>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生产法</a:t>
              </a:r>
              <a:r>
                <a:rPr lang="en-US" altLang="zh-CN" sz="2000" b="1" dirty="0" smtClean="0">
                  <a:latin typeface="微软雅黑" panose="020B0503020204020204" pitchFamily="34" charset="-122"/>
                  <a:ea typeface="微软雅黑" panose="020B0503020204020204" pitchFamily="34" charset="-122"/>
                </a:rPr>
                <a:t>GDP</a:t>
              </a:r>
            </a:p>
            <a:p>
              <a:pPr algn="ctr"/>
              <a:r>
                <a:rPr lang="en-US" altLang="zh-CN" sz="2000" b="1" dirty="0" smtClean="0">
                  <a:latin typeface="微软雅黑" panose="020B0503020204020204" pitchFamily="34" charset="-122"/>
                  <a:ea typeface="微软雅黑" panose="020B0503020204020204" pitchFamily="34" charset="-122"/>
                </a:rPr>
                <a:t>1854</a:t>
              </a:r>
              <a:endParaRPr lang="zh-CN" altLang="en-US" sz="2000" b="1"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304786" y="3906929"/>
            <a:ext cx="5712879" cy="1005341"/>
            <a:chOff x="6479121" y="2124673"/>
            <a:chExt cx="5712879" cy="1005341"/>
          </a:xfrm>
        </p:grpSpPr>
        <p:sp>
          <p:nvSpPr>
            <p:cNvPr id="33" name="减号 32"/>
            <p:cNvSpPr/>
            <p:nvPr/>
          </p:nvSpPr>
          <p:spPr>
            <a:xfrm>
              <a:off x="8048627" y="2563797"/>
              <a:ext cx="592428" cy="2575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CBBB5BF-19B6-46AD-8F5E-044523B6CDAC}"/>
                </a:ext>
              </a:extLst>
            </p:cNvPr>
            <p:cNvSpPr/>
            <p:nvPr/>
          </p:nvSpPr>
          <p:spPr>
            <a:xfrm>
              <a:off x="8603485" y="2124673"/>
              <a:ext cx="1471406" cy="980939"/>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固定资本消耗</a:t>
              </a:r>
              <a:r>
                <a:rPr lang="en-US" altLang="zh-CN" sz="2000" b="1" dirty="0" smtClean="0">
                  <a:latin typeface="微软雅黑" panose="020B0503020204020204" pitchFamily="34" charset="-122"/>
                  <a:ea typeface="微软雅黑" panose="020B0503020204020204" pitchFamily="34" charset="-122"/>
                </a:rPr>
                <a:t>222</a:t>
              </a:r>
              <a:endParaRPr lang="zh-CN" altLang="en-US" sz="2000" b="1" dirty="0">
                <a:latin typeface="微软雅黑" panose="020B0503020204020204" pitchFamily="34" charset="-122"/>
                <a:ea typeface="微软雅黑" panose="020B0503020204020204" pitchFamily="34" charset="-122"/>
              </a:endParaRPr>
            </a:p>
          </p:txBody>
        </p:sp>
        <p:sp>
          <p:nvSpPr>
            <p:cNvPr id="35" name="椭圆 34">
              <a:extLst>
                <a:ext uri="{FF2B5EF4-FFF2-40B4-BE49-F238E27FC236}">
                  <a16:creationId xmlns:a16="http://schemas.microsoft.com/office/drawing/2014/main" id="{6CBBB5BF-19B6-46AD-8F5E-044523B6CDAC}"/>
                </a:ext>
              </a:extLst>
            </p:cNvPr>
            <p:cNvSpPr/>
            <p:nvPr/>
          </p:nvSpPr>
          <p:spPr>
            <a:xfrm>
              <a:off x="6479121" y="2197201"/>
              <a:ext cx="1578476" cy="880850"/>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微软雅黑" panose="020B0503020204020204" pitchFamily="34" charset="-122"/>
                  <a:ea typeface="微软雅黑" panose="020B0503020204020204" pitchFamily="34" charset="-122"/>
                </a:rPr>
                <a:t>GDP</a:t>
              </a:r>
            </a:p>
            <a:p>
              <a:pPr algn="ctr"/>
              <a:r>
                <a:rPr lang="en-US" altLang="zh-CN" sz="2000" b="1" dirty="0" smtClean="0">
                  <a:latin typeface="微软雅黑" panose="020B0503020204020204" pitchFamily="34" charset="-122"/>
                  <a:ea typeface="微软雅黑" panose="020B0503020204020204" pitchFamily="34" charset="-122"/>
                </a:rPr>
                <a:t>1854</a:t>
              </a:r>
              <a:endParaRPr lang="zh-CN" altLang="en-US" sz="2000" b="1" dirty="0">
                <a:latin typeface="微软雅黑" panose="020B0503020204020204" pitchFamily="34" charset="-122"/>
                <a:ea typeface="微软雅黑" panose="020B0503020204020204" pitchFamily="34" charset="-122"/>
              </a:endParaRPr>
            </a:p>
          </p:txBody>
        </p:sp>
        <p:sp>
          <p:nvSpPr>
            <p:cNvPr id="36" name="等于号 35"/>
            <p:cNvSpPr/>
            <p:nvPr/>
          </p:nvSpPr>
          <p:spPr>
            <a:xfrm>
              <a:off x="10034131" y="2576450"/>
              <a:ext cx="708339" cy="23227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6CBBB5BF-19B6-46AD-8F5E-044523B6CDAC}"/>
                </a:ext>
              </a:extLst>
            </p:cNvPr>
            <p:cNvSpPr/>
            <p:nvPr/>
          </p:nvSpPr>
          <p:spPr>
            <a:xfrm>
              <a:off x="10720594" y="2197201"/>
              <a:ext cx="1471406" cy="932813"/>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国内生产净值</a:t>
              </a:r>
              <a:r>
                <a:rPr lang="en-US" altLang="zh-CN" sz="2000" b="1" dirty="0" smtClean="0">
                  <a:latin typeface="微软雅黑" panose="020B0503020204020204" pitchFamily="34" charset="-122"/>
                  <a:ea typeface="微软雅黑" panose="020B0503020204020204" pitchFamily="34" charset="-122"/>
                </a:rPr>
                <a:t>1632</a:t>
              </a:r>
              <a:endParaRPr lang="zh-CN" altLang="en-US" sz="20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51831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（三）、收入分配和使用账户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11</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659954" y="1442434"/>
            <a:ext cx="5416526" cy="37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8-3  II.1.1.</a:t>
            </a:r>
            <a:r>
              <a:rPr lang="zh-CN" altLang="en-US" b="1" dirty="0" smtClean="0">
                <a:solidFill>
                  <a:schemeClr val="tx1"/>
                </a:solidFill>
              </a:rPr>
              <a:t>收入形成账户             单位：亿元</a:t>
            </a:r>
            <a:endParaRPr lang="zh-CN" altLang="en-US"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257411" y="1465744"/>
            <a:ext cx="6390125" cy="545451"/>
            <a:chOff x="4118268" y="1438089"/>
            <a:chExt cx="4480444" cy="425300"/>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836399" y="1506751"/>
              <a:ext cx="3762313" cy="287976"/>
            </a:xfrm>
            <a:prstGeom prst="rect">
              <a:avLst/>
            </a:prstGeom>
          </p:spPr>
          <p:txBody>
            <a:bodyPr wrap="square">
              <a:spAutoFit/>
            </a:bodyPr>
            <a:lstStyle/>
            <a:p>
              <a:r>
                <a:rPr lang="zh-CN" altLang="en-US" b="1" dirty="0" smtClean="0"/>
                <a:t>收入形成账户从要素的角度反映了</a:t>
              </a:r>
              <a:r>
                <a:rPr lang="en-US" altLang="zh-CN" b="1" dirty="0" smtClean="0"/>
                <a:t>GDP</a:t>
              </a:r>
              <a:r>
                <a:rPr lang="zh-CN" altLang="en-US" b="1" dirty="0" smtClean="0"/>
                <a:t>的构成</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25" name="图片 24"/>
          <p:cNvPicPr>
            <a:picLocks noChangeAspect="1"/>
          </p:cNvPicPr>
          <p:nvPr/>
        </p:nvPicPr>
        <p:blipFill>
          <a:blip r:embed="rId2"/>
          <a:stretch>
            <a:fillRect/>
          </a:stretch>
        </p:blipFill>
        <p:spPr>
          <a:xfrm>
            <a:off x="412124" y="1815920"/>
            <a:ext cx="5885408" cy="3966694"/>
          </a:xfrm>
          <a:prstGeom prst="rect">
            <a:avLst/>
          </a:prstGeom>
          <a:noFill/>
          <a:ln w="9525">
            <a:noFill/>
          </a:ln>
        </p:spPr>
      </p:pic>
      <p:graphicFrame>
        <p:nvGraphicFramePr>
          <p:cNvPr id="2" name="图示 1"/>
          <p:cNvGraphicFramePr/>
          <p:nvPr>
            <p:extLst>
              <p:ext uri="{D42A27DB-BD31-4B8C-83A1-F6EECF244321}">
                <p14:modId xmlns:p14="http://schemas.microsoft.com/office/powerpoint/2010/main" val="2054469706"/>
              </p:ext>
            </p:extLst>
          </p:nvPr>
        </p:nvGraphicFramePr>
        <p:xfrm>
          <a:off x="6297532" y="2099253"/>
          <a:ext cx="5894468" cy="4095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68932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915128"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）收入</a:t>
            </a:r>
            <a:r>
              <a:rPr lang="zh-CN" altLang="en-US" sz="3000" b="1" dirty="0" smtClean="0">
                <a:solidFill>
                  <a:schemeClr val="bg1"/>
                </a:solidFill>
              </a:rPr>
              <a:t>分配和使用账户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12</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659954" y="1442434"/>
            <a:ext cx="5416526" cy="37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8-4  II.1.2.</a:t>
            </a:r>
            <a:r>
              <a:rPr lang="zh-CN" altLang="en-US" b="1" dirty="0" smtClean="0">
                <a:solidFill>
                  <a:schemeClr val="tx1"/>
                </a:solidFill>
              </a:rPr>
              <a:t>原始收入分配账户          单位：亿元</a:t>
            </a:r>
            <a:endParaRPr lang="zh-CN" altLang="en-US"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194738" y="1431434"/>
            <a:ext cx="6164397" cy="384481"/>
            <a:chOff x="4118268" y="1429516"/>
            <a:chExt cx="4322175" cy="299789"/>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678130" y="1429516"/>
              <a:ext cx="3762313" cy="287976"/>
            </a:xfrm>
            <a:prstGeom prst="rect">
              <a:avLst/>
            </a:prstGeom>
          </p:spPr>
          <p:txBody>
            <a:bodyPr wrap="square">
              <a:spAutoFit/>
            </a:bodyPr>
            <a:lstStyle/>
            <a:p>
              <a:r>
                <a:rPr lang="zh-CN" altLang="en-US" b="1" dirty="0" smtClean="0"/>
                <a:t>原始收入分配账户是对国民所分配生产收入的核算</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3" name="图片 12"/>
          <p:cNvPicPr>
            <a:picLocks noChangeAspect="1"/>
          </p:cNvPicPr>
          <p:nvPr/>
        </p:nvPicPr>
        <p:blipFill>
          <a:blip r:embed="rId2"/>
          <a:stretch>
            <a:fillRect/>
          </a:stretch>
        </p:blipFill>
        <p:spPr>
          <a:xfrm>
            <a:off x="360608" y="1826529"/>
            <a:ext cx="5834130" cy="4329572"/>
          </a:xfrm>
          <a:prstGeom prst="rect">
            <a:avLst/>
          </a:prstGeom>
          <a:noFill/>
          <a:ln w="9525">
            <a:noFill/>
          </a:ln>
        </p:spPr>
      </p:pic>
      <p:sp>
        <p:nvSpPr>
          <p:cNvPr id="14" name="任意多边形 5">
            <a:extLst>
              <a:ext uri="{FF2B5EF4-FFF2-40B4-BE49-F238E27FC236}">
                <a16:creationId xmlns:a16="http://schemas.microsoft.com/office/drawing/2014/main" id="{87FDA447-E391-4F9E-B0E0-8967B2AF4F8C}"/>
              </a:ext>
            </a:extLst>
          </p:cNvPr>
          <p:cNvSpPr/>
          <p:nvPr/>
        </p:nvSpPr>
        <p:spPr>
          <a:xfrm>
            <a:off x="6194739" y="1826529"/>
            <a:ext cx="5885644" cy="2037133"/>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lnSpc>
                <a:spcPct val="150000"/>
              </a:lnSpc>
              <a:spcBef>
                <a:spcPct val="0"/>
              </a:spcBef>
              <a:spcAft>
                <a:spcPts val="0"/>
              </a:spcAft>
            </a:pPr>
            <a:r>
              <a:rPr lang="zh-CN" altLang="en-US" b="1" dirty="0">
                <a:solidFill>
                  <a:srgbClr val="C00000"/>
                </a:solidFill>
                <a:latin typeface="微软雅黑" panose="020B0503020204020204" pitchFamily="34" charset="-122"/>
                <a:ea typeface="微软雅黑" panose="020B0503020204020204" pitchFamily="34" charset="-122"/>
              </a:rPr>
              <a:t>第一</a:t>
            </a:r>
            <a:r>
              <a:rPr lang="zh-CN" altLang="en-US" b="1" dirty="0" smtClean="0">
                <a:solidFill>
                  <a:srgbClr val="C00000"/>
                </a:solidFill>
                <a:latin typeface="微软雅黑" panose="020B0503020204020204" pitchFamily="34" charset="-122"/>
                <a:ea typeface="微软雅黑" panose="020B0503020204020204" pitchFamily="34" charset="-122"/>
              </a:rPr>
              <a:t>种，从原始收入分配账户角度来计算：</a:t>
            </a:r>
          </a:p>
          <a:p>
            <a:pPr lvl="0" algn="just" defTabSz="1244600">
              <a:lnSpc>
                <a:spcPct val="150000"/>
              </a:lnSpc>
              <a:spcBef>
                <a:spcPct val="0"/>
              </a:spcBef>
              <a:spcAft>
                <a:spcPts val="0"/>
              </a:spcAft>
            </a:pPr>
            <a:r>
              <a:rPr lang="zh-CN" altLang="en-US" b="1" dirty="0" smtClean="0">
                <a:solidFill>
                  <a:schemeClr val="bg1"/>
                </a:solidFill>
                <a:latin typeface="微软雅黑" panose="020B0503020204020204" pitchFamily="34" charset="-122"/>
                <a:ea typeface="微软雅黑" panose="020B0503020204020204" pitchFamily="34" charset="-122"/>
              </a:rPr>
              <a:t>国民总收入</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雇员报酬</a:t>
            </a:r>
            <a:r>
              <a:rPr lang="en-US" altLang="zh-CN" b="1" dirty="0" smtClean="0">
                <a:solidFill>
                  <a:schemeClr val="bg1"/>
                </a:solidFill>
                <a:latin typeface="微软雅黑" panose="020B0503020204020204" pitchFamily="34" charset="-122"/>
                <a:ea typeface="微软雅黑" panose="020B0503020204020204" pitchFamily="34" charset="-122"/>
              </a:rPr>
              <a:t>1154+</a:t>
            </a:r>
            <a:r>
              <a:rPr lang="zh-CN" altLang="en-US" b="1" dirty="0" smtClean="0">
                <a:solidFill>
                  <a:schemeClr val="bg1"/>
                </a:solidFill>
                <a:latin typeface="微软雅黑" panose="020B0503020204020204" pitchFamily="34" charset="-122"/>
                <a:ea typeface="微软雅黑" panose="020B0503020204020204" pitchFamily="34" charset="-122"/>
              </a:rPr>
              <a:t>生产、进口税减生产、进口补贴</a:t>
            </a:r>
            <a:r>
              <a:rPr lang="en-US" altLang="zh-CN" b="1" dirty="0" smtClean="0">
                <a:solidFill>
                  <a:schemeClr val="bg1"/>
                </a:solidFill>
                <a:latin typeface="微软雅黑" panose="020B0503020204020204" pitchFamily="34" charset="-122"/>
                <a:ea typeface="微软雅黑" panose="020B0503020204020204" pitchFamily="34" charset="-122"/>
              </a:rPr>
              <a:t>191+</a:t>
            </a:r>
            <a:r>
              <a:rPr lang="zh-CN" altLang="en-US" b="1" dirty="0" smtClean="0">
                <a:solidFill>
                  <a:schemeClr val="bg1"/>
                </a:solidFill>
                <a:latin typeface="微软雅黑" panose="020B0503020204020204" pitchFamily="34" charset="-122"/>
                <a:ea typeface="微软雅黑" panose="020B0503020204020204" pitchFamily="34" charset="-122"/>
              </a:rPr>
              <a:t>营业盈余总额</a:t>
            </a:r>
            <a:r>
              <a:rPr lang="en-US" altLang="zh-CN" b="1" dirty="0" smtClean="0">
                <a:solidFill>
                  <a:schemeClr val="bg1"/>
                </a:solidFill>
                <a:latin typeface="微软雅黑" panose="020B0503020204020204" pitchFamily="34" charset="-122"/>
                <a:ea typeface="微软雅黑" panose="020B0503020204020204" pitchFamily="34" charset="-122"/>
              </a:rPr>
              <a:t>452+</a:t>
            </a:r>
            <a:r>
              <a:rPr lang="zh-CN" altLang="en-US" b="1" dirty="0" smtClean="0">
                <a:solidFill>
                  <a:schemeClr val="bg1"/>
                </a:solidFill>
                <a:latin typeface="微软雅黑" panose="020B0503020204020204" pitchFamily="34" charset="-122"/>
                <a:ea typeface="微软雅黑" panose="020B0503020204020204" pitchFamily="34" charset="-122"/>
              </a:rPr>
              <a:t>混合收入</a:t>
            </a:r>
            <a:r>
              <a:rPr lang="en-US" altLang="zh-CN" b="1" dirty="0" smtClean="0">
                <a:solidFill>
                  <a:schemeClr val="bg1"/>
                </a:solidFill>
                <a:latin typeface="微软雅黑" panose="020B0503020204020204" pitchFamily="34" charset="-122"/>
                <a:ea typeface="微软雅黑" panose="020B0503020204020204" pitchFamily="34" charset="-122"/>
              </a:rPr>
              <a:t>61+</a:t>
            </a:r>
            <a:r>
              <a:rPr lang="zh-CN" altLang="en-US" b="1" dirty="0" smtClean="0">
                <a:solidFill>
                  <a:schemeClr val="bg1"/>
                </a:solidFill>
                <a:latin typeface="微软雅黑" panose="020B0503020204020204" pitchFamily="34" charset="-122"/>
                <a:ea typeface="微软雅黑" panose="020B0503020204020204" pitchFamily="34" charset="-122"/>
              </a:rPr>
              <a:t>财产收入</a:t>
            </a:r>
            <a:r>
              <a:rPr lang="en-US" altLang="zh-CN" b="1" dirty="0" smtClean="0">
                <a:solidFill>
                  <a:schemeClr val="bg1"/>
                </a:solidFill>
                <a:latin typeface="微软雅黑" panose="020B0503020204020204" pitchFamily="34" charset="-122"/>
                <a:ea typeface="微软雅黑" panose="020B0503020204020204" pitchFamily="34" charset="-122"/>
              </a:rPr>
              <a:t>397-</a:t>
            </a:r>
            <a:r>
              <a:rPr lang="zh-CN" altLang="en-US" b="1" dirty="0" smtClean="0">
                <a:solidFill>
                  <a:schemeClr val="bg1"/>
                </a:solidFill>
                <a:latin typeface="微软雅黑" panose="020B0503020204020204" pitchFamily="34" charset="-122"/>
                <a:ea typeface="微软雅黑" panose="020B0503020204020204" pitchFamily="34" charset="-122"/>
              </a:rPr>
              <a:t>财产收入支出</a:t>
            </a:r>
            <a:r>
              <a:rPr lang="en-US" altLang="zh-CN" b="1" dirty="0" smtClean="0">
                <a:solidFill>
                  <a:schemeClr val="bg1"/>
                </a:solidFill>
                <a:latin typeface="微软雅黑" panose="020B0503020204020204" pitchFamily="34" charset="-122"/>
                <a:ea typeface="微软雅黑" panose="020B0503020204020204" pitchFamily="34" charset="-122"/>
              </a:rPr>
              <a:t>391=1864</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5" name="任意多边形 5">
            <a:extLst>
              <a:ext uri="{FF2B5EF4-FFF2-40B4-BE49-F238E27FC236}">
                <a16:creationId xmlns:a16="http://schemas.microsoft.com/office/drawing/2014/main" id="{87FDA447-E391-4F9E-B0E0-8967B2AF4F8C}"/>
              </a:ext>
            </a:extLst>
          </p:cNvPr>
          <p:cNvSpPr/>
          <p:nvPr/>
        </p:nvSpPr>
        <p:spPr>
          <a:xfrm>
            <a:off x="6194739" y="4046109"/>
            <a:ext cx="5885644" cy="2109992"/>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lnSpc>
                <a:spcPct val="150000"/>
              </a:lnSpc>
              <a:spcBef>
                <a:spcPct val="0"/>
              </a:spcBef>
              <a:spcAft>
                <a:spcPts val="0"/>
              </a:spcAft>
            </a:pPr>
            <a:r>
              <a:rPr lang="zh-CN" altLang="en-US" b="1" dirty="0" smtClean="0">
                <a:solidFill>
                  <a:srgbClr val="C00000"/>
                </a:solidFill>
                <a:latin typeface="微软雅黑" panose="020B0503020204020204" pitchFamily="34" charset="-122"/>
                <a:ea typeface="微软雅黑" panose="020B0503020204020204" pitchFamily="34" charset="-122"/>
              </a:rPr>
              <a:t>第二种，从收入形成账户的联系角度来计算：</a:t>
            </a:r>
          </a:p>
          <a:p>
            <a:pPr lvl="0" algn="just" defTabSz="1244600">
              <a:lnSpc>
                <a:spcPct val="150000"/>
              </a:lnSpc>
              <a:spcBef>
                <a:spcPct val="0"/>
              </a:spcBef>
              <a:spcAft>
                <a:spcPts val="0"/>
              </a:spcAft>
            </a:pPr>
            <a:r>
              <a:rPr lang="zh-CN" altLang="en-US" b="1" dirty="0" smtClean="0">
                <a:solidFill>
                  <a:schemeClr val="bg1"/>
                </a:solidFill>
                <a:latin typeface="微软雅黑" panose="020B0503020204020204" pitchFamily="34" charset="-122"/>
                <a:ea typeface="微软雅黑" panose="020B0503020204020204" pitchFamily="34" charset="-122"/>
              </a:rPr>
              <a:t>国民总收入</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增加值总额</a:t>
            </a:r>
            <a:r>
              <a:rPr lang="en-US" altLang="zh-CN" b="1" dirty="0" smtClean="0">
                <a:solidFill>
                  <a:schemeClr val="bg1"/>
                </a:solidFill>
                <a:latin typeface="微软雅黑" panose="020B0503020204020204" pitchFamily="34" charset="-122"/>
                <a:ea typeface="微软雅黑" panose="020B0503020204020204" pitchFamily="34" charset="-122"/>
              </a:rPr>
              <a:t>1854-</a:t>
            </a:r>
            <a:r>
              <a:rPr lang="zh-CN" altLang="en-US" b="1" dirty="0" smtClean="0">
                <a:solidFill>
                  <a:schemeClr val="bg1"/>
                </a:solidFill>
                <a:latin typeface="微软雅黑" panose="020B0503020204020204" pitchFamily="34" charset="-122"/>
                <a:ea typeface="微软雅黑" panose="020B0503020204020204" pitchFamily="34" charset="-122"/>
              </a:rPr>
              <a:t>付给国外的原始收入（</a:t>
            </a:r>
            <a:r>
              <a:rPr lang="en-US" altLang="zh-CN" b="1" dirty="0" smtClean="0">
                <a:solidFill>
                  <a:schemeClr val="bg1"/>
                </a:solidFill>
                <a:latin typeface="微软雅黑" panose="020B0503020204020204" pitchFamily="34" charset="-122"/>
                <a:ea typeface="微软雅黑" panose="020B0503020204020204" pitchFamily="34" charset="-122"/>
              </a:rPr>
              <a:t>2+0+38</a:t>
            </a:r>
            <a:r>
              <a:rPr lang="zh-CN" altLang="en-US" b="1" dirty="0" smtClean="0">
                <a:solidFill>
                  <a:schemeClr val="bg1"/>
                </a:solidFill>
                <a:latin typeface="微软雅黑" panose="020B0503020204020204" pitchFamily="34" charset="-122"/>
                <a:ea typeface="微软雅黑" panose="020B0503020204020204" pitchFamily="34" charset="-122"/>
              </a:rPr>
              <a:t>）</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来自国外的原始收入（</a:t>
            </a:r>
            <a:r>
              <a:rPr lang="en-US" altLang="zh-CN" b="1" dirty="0" smtClean="0">
                <a:solidFill>
                  <a:schemeClr val="bg1"/>
                </a:solidFill>
                <a:latin typeface="微软雅黑" panose="020B0503020204020204" pitchFamily="34" charset="-122"/>
                <a:ea typeface="微软雅黑" panose="020B0503020204020204" pitchFamily="34" charset="-122"/>
              </a:rPr>
              <a:t>6+0+44</a:t>
            </a:r>
            <a:r>
              <a:rPr lang="zh-CN" altLang="en-US" b="1" dirty="0" smtClean="0">
                <a:solidFill>
                  <a:schemeClr val="bg1"/>
                </a:solidFill>
                <a:latin typeface="微软雅黑" panose="020B0503020204020204" pitchFamily="34" charset="-122"/>
                <a:ea typeface="微软雅黑" panose="020B0503020204020204" pitchFamily="34" charset="-122"/>
              </a:rPr>
              <a:t>）</a:t>
            </a:r>
            <a:r>
              <a:rPr lang="en-US" altLang="zh-CN" b="1" dirty="0" smtClean="0">
                <a:solidFill>
                  <a:schemeClr val="bg1"/>
                </a:solidFill>
                <a:latin typeface="微软雅黑" panose="020B0503020204020204" pitchFamily="34" charset="-122"/>
                <a:ea typeface="微软雅黑" panose="020B0503020204020204" pitchFamily="34" charset="-122"/>
              </a:rPr>
              <a:t>=1864</a:t>
            </a:r>
          </a:p>
          <a:p>
            <a:pPr lvl="0" algn="just" defTabSz="1244600">
              <a:lnSpc>
                <a:spcPct val="150000"/>
              </a:lnSpc>
              <a:spcBef>
                <a:spcPct val="0"/>
              </a:spcBef>
              <a:spcAft>
                <a:spcPts val="0"/>
              </a:spcAft>
            </a:pPr>
            <a:r>
              <a:rPr lang="zh-CN" altLang="en-US" b="1" dirty="0" smtClean="0">
                <a:solidFill>
                  <a:schemeClr val="bg1"/>
                </a:solidFill>
                <a:latin typeface="微软雅黑" panose="020B0503020204020204" pitchFamily="34" charset="-122"/>
                <a:ea typeface="微软雅黑" panose="020B0503020204020204" pitchFamily="34" charset="-122"/>
              </a:rPr>
              <a:t>即</a:t>
            </a:r>
            <a:r>
              <a:rPr lang="en-US" altLang="zh-CN" b="1" dirty="0" smtClean="0">
                <a:solidFill>
                  <a:schemeClr val="bg1"/>
                </a:solidFill>
                <a:latin typeface="微软雅黑" panose="020B0503020204020204" pitchFamily="34" charset="-122"/>
                <a:ea typeface="微软雅黑" panose="020B0503020204020204" pitchFamily="34" charset="-122"/>
              </a:rPr>
              <a:t>GNI=GDP+</a:t>
            </a:r>
            <a:r>
              <a:rPr lang="zh-CN" altLang="en-US" b="1" dirty="0" smtClean="0">
                <a:solidFill>
                  <a:schemeClr val="bg1"/>
                </a:solidFill>
                <a:latin typeface="微软雅黑" panose="020B0503020204020204" pitchFamily="34" charset="-122"/>
                <a:ea typeface="微软雅黑" panose="020B0503020204020204" pitchFamily="34" charset="-122"/>
              </a:rPr>
              <a:t>国外净要素收入</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5221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915128"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）收入</a:t>
            </a:r>
            <a:r>
              <a:rPr lang="zh-CN" altLang="en-US" sz="3000" b="1" dirty="0" smtClean="0">
                <a:solidFill>
                  <a:schemeClr val="bg1"/>
                </a:solidFill>
              </a:rPr>
              <a:t>分配和使用账户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13</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594768" y="1457187"/>
            <a:ext cx="5416526" cy="37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8-5  II.2.</a:t>
            </a:r>
            <a:r>
              <a:rPr lang="zh-CN" altLang="en-US" b="1" dirty="0" smtClean="0">
                <a:solidFill>
                  <a:schemeClr val="tx1"/>
                </a:solidFill>
              </a:rPr>
              <a:t>收入二次分配账户            单位：亿元</a:t>
            </a:r>
            <a:endParaRPr lang="zh-CN" altLang="en-US"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194738" y="1431434"/>
            <a:ext cx="6164397" cy="384481"/>
            <a:chOff x="4118268" y="1429516"/>
            <a:chExt cx="4322175" cy="299789"/>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678130" y="1429516"/>
              <a:ext cx="3762313" cy="287976"/>
            </a:xfrm>
            <a:prstGeom prst="rect">
              <a:avLst/>
            </a:prstGeom>
          </p:spPr>
          <p:txBody>
            <a:bodyPr wrap="square">
              <a:spAutoFit/>
            </a:bodyPr>
            <a:lstStyle/>
            <a:p>
              <a:r>
                <a:rPr lang="zh-CN" altLang="en-US" b="1" dirty="0" smtClean="0"/>
                <a:t>收入二次分配账户是对国民可支配总收入的核算</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4" name="任意多边形 5">
            <a:extLst>
              <a:ext uri="{FF2B5EF4-FFF2-40B4-BE49-F238E27FC236}">
                <a16:creationId xmlns:a16="http://schemas.microsoft.com/office/drawing/2014/main" id="{87FDA447-E391-4F9E-B0E0-8967B2AF4F8C}"/>
              </a:ext>
            </a:extLst>
          </p:cNvPr>
          <p:cNvSpPr/>
          <p:nvPr/>
        </p:nvSpPr>
        <p:spPr>
          <a:xfrm>
            <a:off x="6194739" y="1826529"/>
            <a:ext cx="5885644" cy="2037133"/>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lnSpc>
                <a:spcPct val="150000"/>
              </a:lnSpc>
              <a:spcBef>
                <a:spcPct val="0"/>
              </a:spcBef>
              <a:spcAft>
                <a:spcPts val="0"/>
              </a:spcAft>
            </a:pPr>
            <a:r>
              <a:rPr lang="zh-CN" altLang="en-US" b="1" dirty="0">
                <a:solidFill>
                  <a:srgbClr val="C00000"/>
                </a:solidFill>
                <a:latin typeface="微软雅黑" panose="020B0503020204020204" pitchFamily="34" charset="-122"/>
                <a:ea typeface="微软雅黑" panose="020B0503020204020204" pitchFamily="34" charset="-122"/>
              </a:rPr>
              <a:t>第一</a:t>
            </a:r>
            <a:r>
              <a:rPr lang="zh-CN" altLang="en-US" b="1" dirty="0" smtClean="0">
                <a:solidFill>
                  <a:srgbClr val="C00000"/>
                </a:solidFill>
                <a:latin typeface="微软雅黑" panose="020B0503020204020204" pitchFamily="34" charset="-122"/>
                <a:ea typeface="微软雅黑" panose="020B0503020204020204" pitchFamily="34" charset="-122"/>
              </a:rPr>
              <a:t>种，借助与原始收入分配账户的联系来计算：</a:t>
            </a:r>
          </a:p>
          <a:p>
            <a:pPr lvl="0" algn="just" defTabSz="1244600">
              <a:lnSpc>
                <a:spcPct val="150000"/>
              </a:lnSpc>
              <a:spcBef>
                <a:spcPct val="0"/>
              </a:spcBef>
              <a:spcAft>
                <a:spcPts val="0"/>
              </a:spcAft>
            </a:pPr>
            <a:r>
              <a:rPr lang="zh-CN" altLang="en-US" b="1" dirty="0" smtClean="0">
                <a:solidFill>
                  <a:schemeClr val="bg1"/>
                </a:solidFill>
                <a:latin typeface="微软雅黑" panose="020B0503020204020204" pitchFamily="34" charset="-122"/>
                <a:ea typeface="微软雅黑" panose="020B0503020204020204" pitchFamily="34" charset="-122"/>
              </a:rPr>
              <a:t>国民可支配总收入</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国民总收入</a:t>
            </a:r>
            <a:r>
              <a:rPr lang="en-US" altLang="zh-CN" b="1" dirty="0" smtClean="0">
                <a:solidFill>
                  <a:schemeClr val="bg1"/>
                </a:solidFill>
                <a:latin typeface="微软雅黑" panose="020B0503020204020204" pitchFamily="34" charset="-122"/>
                <a:ea typeface="微软雅黑" panose="020B0503020204020204" pitchFamily="34" charset="-122"/>
              </a:rPr>
              <a:t>1864+</a:t>
            </a:r>
            <a:r>
              <a:rPr lang="zh-CN" altLang="en-US" b="1" dirty="0" smtClean="0">
                <a:solidFill>
                  <a:schemeClr val="bg1"/>
                </a:solidFill>
                <a:latin typeface="微软雅黑" panose="020B0503020204020204" pitchFamily="34" charset="-122"/>
                <a:ea typeface="微软雅黑" panose="020B0503020204020204" pitchFamily="34" charset="-122"/>
              </a:rPr>
              <a:t>再分配收入总额（</a:t>
            </a:r>
            <a:r>
              <a:rPr lang="en-US" altLang="zh-CN" b="1" dirty="0" smtClean="0">
                <a:solidFill>
                  <a:schemeClr val="bg1"/>
                </a:solidFill>
                <a:latin typeface="微软雅黑" panose="020B0503020204020204" pitchFamily="34" charset="-122"/>
                <a:ea typeface="微软雅黑" panose="020B0503020204020204" pitchFamily="34" charset="-122"/>
              </a:rPr>
              <a:t>213+333+384+244</a:t>
            </a:r>
            <a:r>
              <a:rPr lang="zh-CN" altLang="en-US" b="1" dirty="0" smtClean="0">
                <a:solidFill>
                  <a:schemeClr val="bg1"/>
                </a:solidFill>
                <a:latin typeface="微软雅黑" panose="020B0503020204020204" pitchFamily="34" charset="-122"/>
                <a:ea typeface="微软雅黑" panose="020B0503020204020204" pitchFamily="34" charset="-122"/>
              </a:rPr>
              <a:t>）</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再分配支出总额（</a:t>
            </a:r>
            <a:r>
              <a:rPr lang="en-US" altLang="zh-CN" b="1" dirty="0" smtClean="0">
                <a:solidFill>
                  <a:schemeClr val="bg1"/>
                </a:solidFill>
                <a:latin typeface="微软雅黑" panose="020B0503020204020204" pitchFamily="34" charset="-122"/>
                <a:ea typeface="微软雅黑" panose="020B0503020204020204" pitchFamily="34" charset="-122"/>
              </a:rPr>
              <a:t>212+333+384+283</a:t>
            </a:r>
            <a:r>
              <a:rPr lang="zh-CN" altLang="en-US" b="1" dirty="0" smtClean="0">
                <a:solidFill>
                  <a:schemeClr val="bg1"/>
                </a:solidFill>
                <a:latin typeface="微软雅黑" panose="020B0503020204020204" pitchFamily="34" charset="-122"/>
                <a:ea typeface="微软雅黑" panose="020B0503020204020204" pitchFamily="34" charset="-122"/>
              </a:rPr>
              <a:t>）</a:t>
            </a:r>
            <a:r>
              <a:rPr lang="en-US" altLang="zh-CN" b="1" dirty="0" smtClean="0">
                <a:solidFill>
                  <a:schemeClr val="bg1"/>
                </a:solidFill>
                <a:latin typeface="微软雅黑" panose="020B0503020204020204" pitchFamily="34" charset="-122"/>
                <a:ea typeface="微软雅黑" panose="020B0503020204020204" pitchFamily="34" charset="-122"/>
              </a:rPr>
              <a:t>=1826</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5" name="任意多边形 5">
            <a:extLst>
              <a:ext uri="{FF2B5EF4-FFF2-40B4-BE49-F238E27FC236}">
                <a16:creationId xmlns:a16="http://schemas.microsoft.com/office/drawing/2014/main" id="{87FDA447-E391-4F9E-B0E0-8967B2AF4F8C}"/>
              </a:ext>
            </a:extLst>
          </p:cNvPr>
          <p:cNvSpPr/>
          <p:nvPr/>
        </p:nvSpPr>
        <p:spPr>
          <a:xfrm>
            <a:off x="6194739" y="4046109"/>
            <a:ext cx="5885644" cy="2109992"/>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lnSpc>
                <a:spcPct val="150000"/>
              </a:lnSpc>
              <a:spcBef>
                <a:spcPct val="0"/>
              </a:spcBef>
              <a:spcAft>
                <a:spcPts val="0"/>
              </a:spcAft>
            </a:pPr>
            <a:r>
              <a:rPr lang="zh-CN" altLang="en-US" b="1" dirty="0" smtClean="0">
                <a:solidFill>
                  <a:srgbClr val="C00000"/>
                </a:solidFill>
                <a:latin typeface="微软雅黑" panose="020B0503020204020204" pitchFamily="34" charset="-122"/>
                <a:ea typeface="微软雅黑" panose="020B0503020204020204" pitchFamily="34" charset="-122"/>
              </a:rPr>
              <a:t>第二种，借助与国外经常交易账户的联系来计算：</a:t>
            </a:r>
          </a:p>
          <a:p>
            <a:pPr lvl="0" algn="just" defTabSz="1244600">
              <a:lnSpc>
                <a:spcPct val="150000"/>
              </a:lnSpc>
              <a:spcBef>
                <a:spcPct val="0"/>
              </a:spcBef>
              <a:spcAft>
                <a:spcPts val="0"/>
              </a:spcAft>
            </a:pPr>
            <a:r>
              <a:rPr lang="zh-CN" altLang="en-US" b="1" dirty="0" smtClean="0">
                <a:solidFill>
                  <a:schemeClr val="bg1"/>
                </a:solidFill>
                <a:latin typeface="微软雅黑" panose="020B0503020204020204" pitchFamily="34" charset="-122"/>
                <a:ea typeface="微软雅黑" panose="020B0503020204020204" pitchFamily="34" charset="-122"/>
              </a:rPr>
              <a:t>国民可支配总收入</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国民总收入</a:t>
            </a:r>
            <a:r>
              <a:rPr lang="en-US" altLang="zh-CN" b="1" dirty="0" smtClean="0">
                <a:solidFill>
                  <a:schemeClr val="bg1"/>
                </a:solidFill>
                <a:latin typeface="微软雅黑" panose="020B0503020204020204" pitchFamily="34" charset="-122"/>
                <a:ea typeface="微软雅黑" panose="020B0503020204020204" pitchFamily="34" charset="-122"/>
              </a:rPr>
              <a:t>1864+</a:t>
            </a:r>
            <a:r>
              <a:rPr lang="zh-CN" altLang="en-US" b="1" dirty="0" smtClean="0">
                <a:solidFill>
                  <a:schemeClr val="bg1"/>
                </a:solidFill>
                <a:latin typeface="微软雅黑" panose="020B0503020204020204" pitchFamily="34" charset="-122"/>
                <a:ea typeface="微软雅黑" panose="020B0503020204020204" pitchFamily="34" charset="-122"/>
              </a:rPr>
              <a:t>自国外转移收入（</a:t>
            </a:r>
            <a:r>
              <a:rPr lang="en-US" altLang="zh-CN" b="1" dirty="0" smtClean="0">
                <a:solidFill>
                  <a:schemeClr val="bg1"/>
                </a:solidFill>
                <a:latin typeface="微软雅黑" panose="020B0503020204020204" pitchFamily="34" charset="-122"/>
                <a:ea typeface="微软雅黑" panose="020B0503020204020204" pitchFamily="34" charset="-122"/>
              </a:rPr>
              <a:t>1+0+16</a:t>
            </a:r>
            <a:r>
              <a:rPr lang="zh-CN" altLang="en-US" b="1" dirty="0" smtClean="0">
                <a:solidFill>
                  <a:schemeClr val="bg1"/>
                </a:solidFill>
                <a:latin typeface="微软雅黑" panose="020B0503020204020204" pitchFamily="34" charset="-122"/>
                <a:ea typeface="微软雅黑" panose="020B0503020204020204" pitchFamily="34" charset="-122"/>
              </a:rPr>
              <a:t>）</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对国外转移支出（</a:t>
            </a:r>
            <a:r>
              <a:rPr lang="en-US" altLang="zh-CN" b="1" dirty="0" smtClean="0">
                <a:solidFill>
                  <a:schemeClr val="bg1"/>
                </a:solidFill>
                <a:latin typeface="微软雅黑" panose="020B0503020204020204" pitchFamily="34" charset="-122"/>
                <a:ea typeface="微软雅黑" panose="020B0503020204020204" pitchFamily="34" charset="-122"/>
              </a:rPr>
              <a:t>0+0+55</a:t>
            </a:r>
            <a:r>
              <a:rPr lang="zh-CN" altLang="en-US" b="1" dirty="0" smtClean="0">
                <a:solidFill>
                  <a:schemeClr val="bg1"/>
                </a:solidFill>
                <a:latin typeface="微软雅黑" panose="020B0503020204020204" pitchFamily="34" charset="-122"/>
                <a:ea typeface="微软雅黑" panose="020B0503020204020204" pitchFamily="34" charset="-122"/>
              </a:rPr>
              <a:t>）</a:t>
            </a:r>
            <a:r>
              <a:rPr lang="en-US" altLang="zh-CN" b="1" dirty="0" smtClean="0">
                <a:solidFill>
                  <a:schemeClr val="bg1"/>
                </a:solidFill>
                <a:latin typeface="微软雅黑" panose="020B0503020204020204" pitchFamily="34" charset="-122"/>
                <a:ea typeface="微软雅黑" panose="020B0503020204020204" pitchFamily="34" charset="-122"/>
              </a:rPr>
              <a:t>=1826</a:t>
            </a:r>
          </a:p>
        </p:txBody>
      </p:sp>
      <p:pic>
        <p:nvPicPr>
          <p:cNvPr id="17" name="图片 16"/>
          <p:cNvPicPr>
            <a:picLocks noChangeAspect="1"/>
          </p:cNvPicPr>
          <p:nvPr/>
        </p:nvPicPr>
        <p:blipFill>
          <a:blip r:embed="rId2"/>
          <a:stretch>
            <a:fillRect/>
          </a:stretch>
        </p:blipFill>
        <p:spPr>
          <a:xfrm>
            <a:off x="411324" y="1826529"/>
            <a:ext cx="5783414" cy="4638244"/>
          </a:xfrm>
          <a:prstGeom prst="rect">
            <a:avLst/>
          </a:prstGeom>
          <a:noFill/>
          <a:ln w="9525">
            <a:noFill/>
          </a:ln>
        </p:spPr>
      </p:pic>
    </p:spTree>
    <p:extLst>
      <p:ext uri="{BB962C8B-B14F-4D97-AF65-F5344CB8AC3E}">
        <p14:creationId xmlns:p14="http://schemas.microsoft.com/office/powerpoint/2010/main" val="343845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356550346"/>
              </p:ext>
            </p:extLst>
          </p:nvPr>
        </p:nvGraphicFramePr>
        <p:xfrm>
          <a:off x="6103819" y="1476305"/>
          <a:ext cx="5898524" cy="5078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a:extLst>
              <a:ext uri="{FF2B5EF4-FFF2-40B4-BE49-F238E27FC236}">
                <a16:creationId xmlns:a16="http://schemas.microsoft.com/office/drawing/2014/main" id="{CD7A0A50-A1E9-47F1-B630-0444970FB2E5}"/>
              </a:ext>
            </a:extLst>
          </p:cNvPr>
          <p:cNvSpPr/>
          <p:nvPr/>
        </p:nvSpPr>
        <p:spPr>
          <a:xfrm>
            <a:off x="803970" y="323364"/>
            <a:ext cx="4915128"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）收入</a:t>
            </a:r>
            <a:r>
              <a:rPr lang="zh-CN" altLang="en-US" sz="3000" b="1" dirty="0" smtClean="0">
                <a:solidFill>
                  <a:schemeClr val="bg1"/>
                </a:solidFill>
              </a:rPr>
              <a:t>分配和使用账户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14</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594768" y="1457187"/>
            <a:ext cx="5416526" cy="37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8-6  II.3.</a:t>
            </a:r>
            <a:r>
              <a:rPr lang="zh-CN" altLang="en-US" b="1" dirty="0" smtClean="0">
                <a:solidFill>
                  <a:schemeClr val="tx1"/>
                </a:solidFill>
              </a:rPr>
              <a:t>实物收入分配账户            单位：亿元</a:t>
            </a:r>
            <a:endParaRPr lang="zh-CN" altLang="en-US"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194738" y="1431434"/>
            <a:ext cx="6164397" cy="384481"/>
            <a:chOff x="4118268" y="1429516"/>
            <a:chExt cx="4322175" cy="299789"/>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678130" y="1429516"/>
              <a:ext cx="3762313" cy="287976"/>
            </a:xfrm>
            <a:prstGeom prst="rect">
              <a:avLst/>
            </a:prstGeom>
          </p:spPr>
          <p:txBody>
            <a:bodyPr wrap="square">
              <a:spAutoFit/>
            </a:bodyPr>
            <a:lstStyle/>
            <a:p>
              <a:r>
                <a:rPr lang="zh-CN" altLang="en-US" b="1" dirty="0" smtClean="0"/>
                <a:t>实物收入再分配账户是对收入的第三次分配</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8" name="图片 17"/>
          <p:cNvPicPr>
            <a:picLocks noChangeAspect="1"/>
          </p:cNvPicPr>
          <p:nvPr/>
        </p:nvPicPr>
        <p:blipFill>
          <a:blip r:embed="rId7"/>
          <a:stretch>
            <a:fillRect/>
          </a:stretch>
        </p:blipFill>
        <p:spPr>
          <a:xfrm>
            <a:off x="367456" y="1800765"/>
            <a:ext cx="5827283" cy="3531089"/>
          </a:xfrm>
          <a:prstGeom prst="rect">
            <a:avLst/>
          </a:prstGeom>
          <a:noFill/>
          <a:ln w="9525">
            <a:noFill/>
          </a:ln>
        </p:spPr>
      </p:pic>
    </p:spTree>
    <p:extLst>
      <p:ext uri="{BB962C8B-B14F-4D97-AF65-F5344CB8AC3E}">
        <p14:creationId xmlns:p14="http://schemas.microsoft.com/office/powerpoint/2010/main" val="3386669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915128"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）收入</a:t>
            </a:r>
            <a:r>
              <a:rPr lang="zh-CN" altLang="en-US" sz="3000" b="1" dirty="0" smtClean="0">
                <a:solidFill>
                  <a:schemeClr val="bg1"/>
                </a:solidFill>
              </a:rPr>
              <a:t>分配和使用账户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15</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594768" y="1313645"/>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8-7  II.4.1.</a:t>
            </a:r>
            <a:r>
              <a:rPr lang="zh-CN" altLang="en-US" b="1" dirty="0" smtClean="0">
                <a:solidFill>
                  <a:schemeClr val="tx1"/>
                </a:solidFill>
              </a:rPr>
              <a:t>国民可支配收入使用账户  单位：亿元</a:t>
            </a:r>
            <a:endParaRPr lang="zh-CN" altLang="en-US"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194738" y="1313645"/>
            <a:ext cx="6164397" cy="646331"/>
            <a:chOff x="4118268" y="1337674"/>
            <a:chExt cx="4322175" cy="503960"/>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678130" y="1337674"/>
              <a:ext cx="3762313" cy="503960"/>
            </a:xfrm>
            <a:prstGeom prst="rect">
              <a:avLst/>
            </a:prstGeom>
          </p:spPr>
          <p:txBody>
            <a:bodyPr wrap="square">
              <a:spAutoFit/>
            </a:bodyPr>
            <a:lstStyle/>
            <a:p>
              <a:r>
                <a:rPr lang="zh-CN" altLang="en-US" b="1" dirty="0" smtClean="0"/>
                <a:t>国民可支配收入使用账户显示的是可支配收入是如何在最终消费和储蓄间进行分配的</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3" name="图片 12"/>
          <p:cNvPicPr>
            <a:picLocks noChangeAspect="1"/>
          </p:cNvPicPr>
          <p:nvPr/>
        </p:nvPicPr>
        <p:blipFill>
          <a:blip r:embed="rId2"/>
          <a:stretch>
            <a:fillRect/>
          </a:stretch>
        </p:blipFill>
        <p:spPr>
          <a:xfrm>
            <a:off x="360608" y="1830673"/>
            <a:ext cx="5834129" cy="3758757"/>
          </a:xfrm>
          <a:prstGeom prst="rect">
            <a:avLst/>
          </a:prstGeom>
          <a:noFill/>
          <a:ln w="9525">
            <a:noFill/>
          </a:ln>
        </p:spPr>
      </p:pic>
      <p:grpSp>
        <p:nvGrpSpPr>
          <p:cNvPr id="14" name="组合 13"/>
          <p:cNvGrpSpPr/>
          <p:nvPr/>
        </p:nvGrpSpPr>
        <p:grpSpPr>
          <a:xfrm>
            <a:off x="6297532" y="2365897"/>
            <a:ext cx="5716505" cy="919195"/>
            <a:chOff x="6479121" y="2186417"/>
            <a:chExt cx="5716505" cy="919195"/>
          </a:xfrm>
        </p:grpSpPr>
        <p:sp>
          <p:nvSpPr>
            <p:cNvPr id="15" name="减号 14"/>
            <p:cNvSpPr/>
            <p:nvPr/>
          </p:nvSpPr>
          <p:spPr>
            <a:xfrm>
              <a:off x="8048627" y="2563797"/>
              <a:ext cx="592428" cy="2575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CBBB5BF-19B6-46AD-8F5E-044523B6CDAC}"/>
                </a:ext>
              </a:extLst>
            </p:cNvPr>
            <p:cNvSpPr/>
            <p:nvPr/>
          </p:nvSpPr>
          <p:spPr>
            <a:xfrm>
              <a:off x="8603485" y="2186417"/>
              <a:ext cx="1478660" cy="919195"/>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最终消费支出</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1399</a:t>
              </a:r>
              <a:endParaRPr lang="zh-CN" altLang="en-US" sz="1600" b="1" dirty="0">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6CBBB5BF-19B6-46AD-8F5E-044523B6CDAC}"/>
                </a:ext>
              </a:extLst>
            </p:cNvPr>
            <p:cNvSpPr/>
            <p:nvPr/>
          </p:nvSpPr>
          <p:spPr>
            <a:xfrm>
              <a:off x="6479121" y="2186417"/>
              <a:ext cx="1578476" cy="891634"/>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国民可支配总收入</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1826</a:t>
              </a:r>
              <a:endParaRPr lang="zh-CN" altLang="en-US" sz="1600" b="1" dirty="0">
                <a:latin typeface="微软雅黑" panose="020B0503020204020204" pitchFamily="34" charset="-122"/>
                <a:ea typeface="微软雅黑" panose="020B0503020204020204" pitchFamily="34" charset="-122"/>
              </a:endParaRPr>
            </a:p>
          </p:txBody>
        </p:sp>
        <p:sp>
          <p:nvSpPr>
            <p:cNvPr id="20" name="等于号 19"/>
            <p:cNvSpPr/>
            <p:nvPr/>
          </p:nvSpPr>
          <p:spPr>
            <a:xfrm>
              <a:off x="10034131" y="2576450"/>
              <a:ext cx="708339" cy="23227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id="{6CBBB5BF-19B6-46AD-8F5E-044523B6CDAC}"/>
                </a:ext>
              </a:extLst>
            </p:cNvPr>
            <p:cNvSpPr/>
            <p:nvPr/>
          </p:nvSpPr>
          <p:spPr>
            <a:xfrm>
              <a:off x="10720593" y="2186417"/>
              <a:ext cx="1475033" cy="919195"/>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总储蓄</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427</a:t>
              </a:r>
              <a:endParaRPr lang="zh-CN" altLang="en-US" sz="1600" b="1"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297532" y="3824791"/>
            <a:ext cx="5716505" cy="950465"/>
            <a:chOff x="6479121" y="2155147"/>
            <a:chExt cx="5716505" cy="950465"/>
          </a:xfrm>
        </p:grpSpPr>
        <p:sp>
          <p:nvSpPr>
            <p:cNvPr id="27" name="减号 26"/>
            <p:cNvSpPr/>
            <p:nvPr/>
          </p:nvSpPr>
          <p:spPr>
            <a:xfrm>
              <a:off x="8048627" y="2563797"/>
              <a:ext cx="592428" cy="2575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CBBB5BF-19B6-46AD-8F5E-044523B6CDAC}"/>
                </a:ext>
              </a:extLst>
            </p:cNvPr>
            <p:cNvSpPr/>
            <p:nvPr/>
          </p:nvSpPr>
          <p:spPr>
            <a:xfrm>
              <a:off x="8603485" y="2186417"/>
              <a:ext cx="1478660" cy="919195"/>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固定资本消耗</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222</a:t>
              </a:r>
              <a:endParaRPr lang="zh-CN" altLang="en-US" sz="1600" b="1" dirty="0">
                <a:latin typeface="微软雅黑" panose="020B0503020204020204" pitchFamily="34" charset="-122"/>
                <a:ea typeface="微软雅黑" panose="020B0503020204020204" pitchFamily="34" charset="-122"/>
              </a:endParaRPr>
            </a:p>
          </p:txBody>
        </p:sp>
        <p:sp>
          <p:nvSpPr>
            <p:cNvPr id="29" name="椭圆 28">
              <a:extLst>
                <a:ext uri="{FF2B5EF4-FFF2-40B4-BE49-F238E27FC236}">
                  <a16:creationId xmlns:a16="http://schemas.microsoft.com/office/drawing/2014/main" id="{6CBBB5BF-19B6-46AD-8F5E-044523B6CDAC}"/>
                </a:ext>
              </a:extLst>
            </p:cNvPr>
            <p:cNvSpPr/>
            <p:nvPr/>
          </p:nvSpPr>
          <p:spPr>
            <a:xfrm>
              <a:off x="6479121" y="2186417"/>
              <a:ext cx="1578476" cy="891634"/>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总储蓄</a:t>
              </a:r>
              <a:endParaRPr lang="en-US" altLang="zh-CN" sz="1600" b="1" dirty="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427</a:t>
              </a:r>
              <a:endParaRPr lang="zh-CN" altLang="en-US" sz="1600" b="1" dirty="0">
                <a:latin typeface="微软雅黑" panose="020B0503020204020204" pitchFamily="34" charset="-122"/>
                <a:ea typeface="微软雅黑" panose="020B0503020204020204" pitchFamily="34" charset="-122"/>
              </a:endParaRPr>
            </a:p>
          </p:txBody>
        </p:sp>
        <p:sp>
          <p:nvSpPr>
            <p:cNvPr id="30" name="等于号 29"/>
            <p:cNvSpPr/>
            <p:nvPr/>
          </p:nvSpPr>
          <p:spPr>
            <a:xfrm>
              <a:off x="10034131" y="2576450"/>
              <a:ext cx="708339" cy="23227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a:extLst>
                <a:ext uri="{FF2B5EF4-FFF2-40B4-BE49-F238E27FC236}">
                  <a16:creationId xmlns:a16="http://schemas.microsoft.com/office/drawing/2014/main" id="{6CBBB5BF-19B6-46AD-8F5E-044523B6CDAC}"/>
                </a:ext>
              </a:extLst>
            </p:cNvPr>
            <p:cNvSpPr/>
            <p:nvPr/>
          </p:nvSpPr>
          <p:spPr>
            <a:xfrm>
              <a:off x="10720593" y="2155147"/>
              <a:ext cx="1475033" cy="919195"/>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净储蓄</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205</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60439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915128"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）收入</a:t>
            </a:r>
            <a:r>
              <a:rPr lang="zh-CN" altLang="en-US" sz="3000" b="1" dirty="0" smtClean="0">
                <a:solidFill>
                  <a:schemeClr val="bg1"/>
                </a:solidFill>
              </a:rPr>
              <a:t>分配和使用账户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16</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594768" y="1313645"/>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rPr>
              <a:t>表</a:t>
            </a:r>
            <a:r>
              <a:rPr lang="en-US" altLang="zh-CN" sz="1600" b="1" dirty="0" smtClean="0">
                <a:solidFill>
                  <a:schemeClr val="tx1"/>
                </a:solidFill>
              </a:rPr>
              <a:t>8-8 II.4.2.</a:t>
            </a:r>
            <a:r>
              <a:rPr lang="zh-CN" altLang="en-US" sz="1600" b="1" dirty="0" smtClean="0">
                <a:solidFill>
                  <a:schemeClr val="tx1"/>
                </a:solidFill>
              </a:rPr>
              <a:t>调整后国民可支配收入使用账户  单位：亿元</a:t>
            </a:r>
            <a:endParaRPr lang="zh-CN" altLang="en-US" sz="1600"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194738" y="1313645"/>
            <a:ext cx="6164397" cy="646331"/>
            <a:chOff x="4118268" y="1337674"/>
            <a:chExt cx="4322175" cy="503960"/>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678130" y="1337674"/>
              <a:ext cx="3762313" cy="503960"/>
            </a:xfrm>
            <a:prstGeom prst="rect">
              <a:avLst/>
            </a:prstGeom>
          </p:spPr>
          <p:txBody>
            <a:bodyPr wrap="square">
              <a:spAutoFit/>
            </a:bodyPr>
            <a:lstStyle/>
            <a:p>
              <a:r>
                <a:rPr lang="zh-CN" altLang="en-US" b="1" dirty="0" smtClean="0"/>
                <a:t>调整后国民可支配收入使用账户显示的是调整后可支配收入是如何在最终消费和储蓄间进行分配的</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4" name="组合 13"/>
          <p:cNvGrpSpPr/>
          <p:nvPr/>
        </p:nvGrpSpPr>
        <p:grpSpPr>
          <a:xfrm>
            <a:off x="6194738" y="2266683"/>
            <a:ext cx="5819299" cy="1093880"/>
            <a:chOff x="6376327" y="2087203"/>
            <a:chExt cx="5819299" cy="1093880"/>
          </a:xfrm>
        </p:grpSpPr>
        <p:sp>
          <p:nvSpPr>
            <p:cNvPr id="15" name="减号 14"/>
            <p:cNvSpPr/>
            <p:nvPr/>
          </p:nvSpPr>
          <p:spPr>
            <a:xfrm>
              <a:off x="8048627" y="2563797"/>
              <a:ext cx="592428" cy="2575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CBBB5BF-19B6-46AD-8F5E-044523B6CDAC}"/>
                </a:ext>
              </a:extLst>
            </p:cNvPr>
            <p:cNvSpPr/>
            <p:nvPr/>
          </p:nvSpPr>
          <p:spPr>
            <a:xfrm>
              <a:off x="8603485" y="2087203"/>
              <a:ext cx="1478660" cy="1018410"/>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最终消费支出</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1399</a:t>
              </a:r>
              <a:endParaRPr lang="zh-CN" altLang="en-US" sz="1600" b="1" dirty="0">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6CBBB5BF-19B6-46AD-8F5E-044523B6CDAC}"/>
                </a:ext>
              </a:extLst>
            </p:cNvPr>
            <p:cNvSpPr/>
            <p:nvPr/>
          </p:nvSpPr>
          <p:spPr>
            <a:xfrm>
              <a:off x="6376327" y="2087203"/>
              <a:ext cx="1681270" cy="1093880"/>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调整后国民可支配总收入</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1826</a:t>
              </a:r>
              <a:endParaRPr lang="zh-CN" altLang="en-US" sz="1600" b="1" dirty="0">
                <a:latin typeface="微软雅黑" panose="020B0503020204020204" pitchFamily="34" charset="-122"/>
                <a:ea typeface="微软雅黑" panose="020B0503020204020204" pitchFamily="34" charset="-122"/>
              </a:endParaRPr>
            </a:p>
          </p:txBody>
        </p:sp>
        <p:sp>
          <p:nvSpPr>
            <p:cNvPr id="20" name="等于号 19"/>
            <p:cNvSpPr/>
            <p:nvPr/>
          </p:nvSpPr>
          <p:spPr>
            <a:xfrm>
              <a:off x="10034131" y="2576450"/>
              <a:ext cx="708339" cy="23227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id="{6CBBB5BF-19B6-46AD-8F5E-044523B6CDAC}"/>
                </a:ext>
              </a:extLst>
            </p:cNvPr>
            <p:cNvSpPr/>
            <p:nvPr/>
          </p:nvSpPr>
          <p:spPr>
            <a:xfrm>
              <a:off x="10720593" y="2186417"/>
              <a:ext cx="1475033" cy="919195"/>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总储蓄</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427</a:t>
              </a:r>
              <a:endParaRPr lang="zh-CN" altLang="en-US" sz="1600" b="1"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297532" y="3824791"/>
            <a:ext cx="5716505" cy="950465"/>
            <a:chOff x="6479121" y="2155147"/>
            <a:chExt cx="5716505" cy="950465"/>
          </a:xfrm>
        </p:grpSpPr>
        <p:sp>
          <p:nvSpPr>
            <p:cNvPr id="27" name="减号 26"/>
            <p:cNvSpPr/>
            <p:nvPr/>
          </p:nvSpPr>
          <p:spPr>
            <a:xfrm>
              <a:off x="8048627" y="2563797"/>
              <a:ext cx="592428" cy="2575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CBBB5BF-19B6-46AD-8F5E-044523B6CDAC}"/>
                </a:ext>
              </a:extLst>
            </p:cNvPr>
            <p:cNvSpPr/>
            <p:nvPr/>
          </p:nvSpPr>
          <p:spPr>
            <a:xfrm>
              <a:off x="8603485" y="2186417"/>
              <a:ext cx="1478660" cy="919195"/>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固定资本消耗</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222</a:t>
              </a:r>
              <a:endParaRPr lang="zh-CN" altLang="en-US" sz="1600" b="1" dirty="0">
                <a:latin typeface="微软雅黑" panose="020B0503020204020204" pitchFamily="34" charset="-122"/>
                <a:ea typeface="微软雅黑" panose="020B0503020204020204" pitchFamily="34" charset="-122"/>
              </a:endParaRPr>
            </a:p>
          </p:txBody>
        </p:sp>
        <p:sp>
          <p:nvSpPr>
            <p:cNvPr id="29" name="椭圆 28">
              <a:extLst>
                <a:ext uri="{FF2B5EF4-FFF2-40B4-BE49-F238E27FC236}">
                  <a16:creationId xmlns:a16="http://schemas.microsoft.com/office/drawing/2014/main" id="{6CBBB5BF-19B6-46AD-8F5E-044523B6CDAC}"/>
                </a:ext>
              </a:extLst>
            </p:cNvPr>
            <p:cNvSpPr/>
            <p:nvPr/>
          </p:nvSpPr>
          <p:spPr>
            <a:xfrm>
              <a:off x="6479121" y="2186417"/>
              <a:ext cx="1578476" cy="891634"/>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总储蓄</a:t>
              </a:r>
              <a:endParaRPr lang="en-US" altLang="zh-CN" sz="1600" b="1" dirty="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427</a:t>
              </a:r>
              <a:endParaRPr lang="zh-CN" altLang="en-US" sz="1600" b="1" dirty="0">
                <a:latin typeface="微软雅黑" panose="020B0503020204020204" pitchFamily="34" charset="-122"/>
                <a:ea typeface="微软雅黑" panose="020B0503020204020204" pitchFamily="34" charset="-122"/>
              </a:endParaRPr>
            </a:p>
          </p:txBody>
        </p:sp>
        <p:sp>
          <p:nvSpPr>
            <p:cNvPr id="30" name="等于号 29"/>
            <p:cNvSpPr/>
            <p:nvPr/>
          </p:nvSpPr>
          <p:spPr>
            <a:xfrm>
              <a:off x="10034131" y="2576450"/>
              <a:ext cx="708339" cy="23227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a:extLst>
                <a:ext uri="{FF2B5EF4-FFF2-40B4-BE49-F238E27FC236}">
                  <a16:creationId xmlns:a16="http://schemas.microsoft.com/office/drawing/2014/main" id="{6CBBB5BF-19B6-46AD-8F5E-044523B6CDAC}"/>
                </a:ext>
              </a:extLst>
            </p:cNvPr>
            <p:cNvSpPr/>
            <p:nvPr/>
          </p:nvSpPr>
          <p:spPr>
            <a:xfrm>
              <a:off x="10720593" y="2155147"/>
              <a:ext cx="1475033" cy="919195"/>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净储蓄</a:t>
              </a:r>
              <a:endParaRPr lang="en-US" altLang="zh-CN" sz="1600" b="1" dirty="0" smtClean="0">
                <a:latin typeface="微软雅黑" panose="020B0503020204020204" pitchFamily="34" charset="-122"/>
                <a:ea typeface="微软雅黑" panose="020B0503020204020204" pitchFamily="34" charset="-122"/>
              </a:endParaRPr>
            </a:p>
            <a:p>
              <a:pPr algn="ctr"/>
              <a:r>
                <a:rPr lang="en-US" altLang="zh-CN" sz="1600" b="1" dirty="0" smtClean="0">
                  <a:latin typeface="微软雅黑" panose="020B0503020204020204" pitchFamily="34" charset="-122"/>
                  <a:ea typeface="微软雅黑" panose="020B0503020204020204" pitchFamily="34" charset="-122"/>
                </a:rPr>
                <a:t>205</a:t>
              </a:r>
              <a:endParaRPr lang="zh-CN" altLang="en-US" sz="1600" b="1" dirty="0">
                <a:latin typeface="微软雅黑" panose="020B0503020204020204" pitchFamily="34" charset="-122"/>
                <a:ea typeface="微软雅黑" panose="020B0503020204020204" pitchFamily="34" charset="-122"/>
              </a:endParaRPr>
            </a:p>
          </p:txBody>
        </p:sp>
      </p:grpSp>
      <p:pic>
        <p:nvPicPr>
          <p:cNvPr id="32" name="图片 31"/>
          <p:cNvPicPr>
            <a:picLocks noChangeAspect="1"/>
          </p:cNvPicPr>
          <p:nvPr/>
        </p:nvPicPr>
        <p:blipFill>
          <a:blip r:embed="rId2"/>
          <a:stretch>
            <a:fillRect/>
          </a:stretch>
        </p:blipFill>
        <p:spPr>
          <a:xfrm>
            <a:off x="321973" y="1830672"/>
            <a:ext cx="5975560" cy="3848911"/>
          </a:xfrm>
          <a:prstGeom prst="rect">
            <a:avLst/>
          </a:prstGeom>
          <a:noFill/>
          <a:ln w="9525">
            <a:noFill/>
          </a:ln>
        </p:spPr>
      </p:pic>
    </p:spTree>
    <p:extLst>
      <p:ext uri="{BB962C8B-B14F-4D97-AF65-F5344CB8AC3E}">
        <p14:creationId xmlns:p14="http://schemas.microsoft.com/office/powerpoint/2010/main" val="4182489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3644399" y="1798591"/>
            <a:ext cx="7088558" cy="3366411"/>
            <a:chOff x="5728032" y="1751598"/>
            <a:chExt cx="5338536" cy="3366411"/>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三、积累</a:t>
              </a:r>
              <a:r>
                <a:rPr lang="zh-CN" altLang="en-US" sz="3200" b="1" dirty="0" smtClean="0">
                  <a:latin typeface="微软雅黑" panose="020B0503020204020204" pitchFamily="34" charset="-122"/>
                  <a:ea typeface="微软雅黑" panose="020B0503020204020204" pitchFamily="34" charset="-122"/>
                </a:rPr>
                <a:t>账户：</a:t>
              </a:r>
              <a:r>
                <a:rPr lang="zh-CN" altLang="en-US" b="1" dirty="0" smtClean="0">
                  <a:latin typeface="微软雅黑" panose="020B0503020204020204" pitchFamily="34" charset="-122"/>
                  <a:ea typeface="微软雅黑" panose="020B0503020204020204" pitchFamily="34" charset="-122"/>
                </a:rPr>
                <a:t>反映资产、负债、净值方面的所有变化</a:t>
              </a:r>
              <a:endParaRPr lang="zh-CN" altLang="en-US"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180762" y="1722890"/>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（一）</a:t>
                  </a:r>
                  <a:endParaRPr lang="zh-CN" altLang="en-US" sz="2400" b="1" dirty="0">
                    <a:solidFill>
                      <a:schemeClr val="bg1"/>
                    </a:solidFill>
                    <a:latin typeface="+mn-ea"/>
                    <a:cs typeface="Arial Unicode MS" pitchFamily="34" charset="-122"/>
                  </a:endParaRP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1066246"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资本账户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14082"/>
              <a:chOff x="4012013" y="2937501"/>
              <a:chExt cx="5135327" cy="514082"/>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14082"/>
                <a:chOff x="2165941" y="1718222"/>
                <a:chExt cx="864096" cy="514082"/>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180762" y="1770639"/>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（二）</a:t>
                  </a:r>
                  <a:endParaRPr lang="zh-CN" altLang="en-US" sz="2400" b="1" dirty="0">
                    <a:solidFill>
                      <a:schemeClr val="bg1"/>
                    </a:solidFill>
                    <a:latin typeface="+mn-ea"/>
                    <a:cs typeface="Arial Unicode MS" pitchFamily="34" charset="-122"/>
                  </a:endParaRP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1066246"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金融账户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195583" y="1739390"/>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（三）</a:t>
                  </a:r>
                  <a:endParaRPr lang="zh-CN" altLang="en-US" sz="2400" b="1" dirty="0">
                    <a:solidFill>
                      <a:schemeClr val="bg1"/>
                    </a:solidFill>
                    <a:latin typeface="+mn-ea"/>
                    <a:cs typeface="Arial Unicode MS" pitchFamily="34" charset="-122"/>
                  </a:endParaRP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76109" y="2960156"/>
                <a:ext cx="2457003"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资产物量其他变化账户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FA716845-414C-416C-90AC-BC733CD72147}"/>
                </a:ext>
              </a:extLst>
            </p:cNvPr>
            <p:cNvGrpSpPr/>
            <p:nvPr/>
          </p:nvGrpSpPr>
          <p:grpSpPr>
            <a:xfrm>
              <a:off x="5728032" y="4612522"/>
              <a:ext cx="5135327" cy="505487"/>
              <a:chOff x="4012013" y="2937501"/>
              <a:chExt cx="5135327" cy="505487"/>
            </a:xfrm>
          </p:grpSpPr>
          <p:sp>
            <p:nvSpPr>
              <p:cNvPr id="61" name="TextBox 4">
                <a:extLst>
                  <a:ext uri="{FF2B5EF4-FFF2-40B4-BE49-F238E27FC236}">
                    <a16:creationId xmlns:a16="http://schemas.microsoft.com/office/drawing/2014/main" id="{3F58C9CB-E943-42F2-81A3-D0A3C3CE7AD3}"/>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D85ACB32-723E-4AD8-9B0C-6FFFD095FDE1}"/>
                  </a:ext>
                </a:extLst>
              </p:cNvPr>
              <p:cNvGrpSpPr/>
              <p:nvPr/>
            </p:nvGrpSpPr>
            <p:grpSpPr>
              <a:xfrm>
                <a:off x="4012013" y="2937501"/>
                <a:ext cx="864096" cy="504000"/>
                <a:chOff x="2165941" y="1718222"/>
                <a:chExt cx="864096" cy="504000"/>
              </a:xfrm>
            </p:grpSpPr>
            <p:sp>
              <p:nvSpPr>
                <p:cNvPr id="64" name="五边形 9">
                  <a:extLst>
                    <a:ext uri="{FF2B5EF4-FFF2-40B4-BE49-F238E27FC236}">
                      <a16:creationId xmlns:a16="http://schemas.microsoft.com/office/drawing/2014/main" id="{5F7DDBFE-3F07-4519-B976-02D1AA5B1313}"/>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65" name="TextBox 10">
                  <a:extLst>
                    <a:ext uri="{FF2B5EF4-FFF2-40B4-BE49-F238E27FC236}">
                      <a16:creationId xmlns:a16="http://schemas.microsoft.com/office/drawing/2014/main" id="{074E6D46-335F-48E3-B977-7181D746ACEC}"/>
                    </a:ext>
                  </a:extLst>
                </p:cNvPr>
                <p:cNvSpPr txBox="1"/>
                <p:nvPr/>
              </p:nvSpPr>
              <p:spPr>
                <a:xfrm>
                  <a:off x="2195583" y="1728464"/>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（四）</a:t>
                  </a:r>
                  <a:endParaRPr lang="zh-CN" altLang="en-US" sz="2400" b="1" dirty="0">
                    <a:solidFill>
                      <a:schemeClr val="bg1"/>
                    </a:solidFill>
                    <a:latin typeface="+mn-ea"/>
                    <a:cs typeface="Arial Unicode MS" pitchFamily="34" charset="-122"/>
                  </a:endParaRPr>
                </a:p>
              </p:txBody>
            </p:sp>
          </p:grpSp>
          <p:sp>
            <p:nvSpPr>
              <p:cNvPr id="63" name="TextBox 21">
                <a:extLst>
                  <a:ext uri="{FF2B5EF4-FFF2-40B4-BE49-F238E27FC236}">
                    <a16:creationId xmlns:a16="http://schemas.microsoft.com/office/drawing/2014/main" id="{401A34D5-78C9-495C-8072-76D9BE29548D}"/>
                  </a:ext>
                </a:extLst>
              </p:cNvPr>
              <p:cNvSpPr txBox="1"/>
              <p:nvPr/>
            </p:nvSpPr>
            <p:spPr>
              <a:xfrm>
                <a:off x="4876109" y="2960156"/>
                <a:ext cx="1298040"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重估价账户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17</a:t>
            </a:fld>
            <a:endParaRPr lang="zh-CN" altLang="en-US" dirty="0"/>
          </a:p>
        </p:txBody>
      </p:sp>
      <p:sp>
        <p:nvSpPr>
          <p:cNvPr id="32" name="文本框 31">
            <a:extLst>
              <a:ext uri="{FF2B5EF4-FFF2-40B4-BE49-F238E27FC236}">
                <a16:creationId xmlns:a16="http://schemas.microsoft.com/office/drawing/2014/main"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36006046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299152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a:t>
            </a:r>
            <a:r>
              <a:rPr lang="zh-CN" altLang="en-US" sz="3000" b="1" dirty="0" smtClean="0">
                <a:solidFill>
                  <a:schemeClr val="bg1"/>
                </a:solidFill>
              </a:rPr>
              <a:t>）资本</a:t>
            </a:r>
            <a:r>
              <a:rPr lang="zh-CN" altLang="en-US" sz="3000" b="1" dirty="0" smtClean="0">
                <a:solidFill>
                  <a:schemeClr val="bg1"/>
                </a:solidFill>
              </a:rPr>
              <a:t>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18</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594768" y="1313645"/>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8-9  III.1.</a:t>
            </a:r>
            <a:r>
              <a:rPr lang="zh-CN" altLang="en-US" b="1" dirty="0" smtClean="0">
                <a:solidFill>
                  <a:schemeClr val="tx1"/>
                </a:solidFill>
              </a:rPr>
              <a:t>资本账户                         单位：亿元</a:t>
            </a:r>
            <a:endParaRPr lang="zh-CN" altLang="en-US"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194738" y="1313647"/>
            <a:ext cx="6164397" cy="923330"/>
            <a:chOff x="4118268" y="1337674"/>
            <a:chExt cx="4322175" cy="719942"/>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678130" y="1337674"/>
              <a:ext cx="3762313" cy="719942"/>
            </a:xfrm>
            <a:prstGeom prst="rect">
              <a:avLst/>
            </a:prstGeom>
          </p:spPr>
          <p:txBody>
            <a:bodyPr wrap="square">
              <a:spAutoFit/>
            </a:bodyPr>
            <a:lstStyle/>
            <a:p>
              <a:r>
                <a:rPr lang="zh-CN" altLang="en-US" b="1" dirty="0" smtClean="0"/>
                <a:t>资本账户记录与非金融资产获得有关的交易和涉及财产再分配的资本转移，是对实物投资及其资金来源的全面核算</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34" name="图片 33"/>
          <p:cNvPicPr>
            <a:picLocks noChangeAspect="1"/>
          </p:cNvPicPr>
          <p:nvPr/>
        </p:nvPicPr>
        <p:blipFill>
          <a:blip r:embed="rId2"/>
          <a:stretch>
            <a:fillRect/>
          </a:stretch>
        </p:blipFill>
        <p:spPr>
          <a:xfrm>
            <a:off x="270456" y="1830673"/>
            <a:ext cx="6027075" cy="3707242"/>
          </a:xfrm>
          <a:prstGeom prst="rect">
            <a:avLst/>
          </a:prstGeom>
          <a:noFill/>
          <a:ln w="9525">
            <a:noFill/>
          </a:ln>
        </p:spPr>
      </p:pic>
      <p:sp>
        <p:nvSpPr>
          <p:cNvPr id="35" name="矩形 34">
            <a:extLst>
              <a:ext uri="{FF2B5EF4-FFF2-40B4-BE49-F238E27FC236}">
                <a16:creationId xmlns:a16="http://schemas.microsoft.com/office/drawing/2014/main" id="{C41B2B21-B687-48F1-8F93-35A6BA96D5C7}"/>
              </a:ext>
            </a:extLst>
          </p:cNvPr>
          <p:cNvSpPr/>
          <p:nvPr/>
        </p:nvSpPr>
        <p:spPr>
          <a:xfrm>
            <a:off x="6428357" y="2375673"/>
            <a:ext cx="5536116" cy="1569660"/>
          </a:xfrm>
          <a:prstGeom prst="rect">
            <a:avLst/>
          </a:prstGeom>
          <a:solidFill>
            <a:srgbClr val="00B050"/>
          </a:solidFill>
        </p:spPr>
        <p:txBody>
          <a:bodyPr wrap="square">
            <a:spAutoFit/>
          </a:bodyPr>
          <a:lstStyle/>
          <a:p>
            <a:pPr algn="just"/>
            <a:r>
              <a:rPr lang="zh-CN" altLang="en-US" sz="2400" b="1" dirty="0" smtClean="0">
                <a:solidFill>
                  <a:schemeClr val="bg1"/>
                </a:solidFill>
                <a:effectLst>
                  <a:outerShdw blurRad="38100" dist="38100" dir="2700000" algn="tl">
                    <a:srgbClr val="000000">
                      <a:alpha val="43137"/>
                    </a:srgbClr>
                  </a:outerShdw>
                </a:effectLst>
              </a:rPr>
              <a:t>重要恒等式：</a:t>
            </a:r>
            <a:endParaRPr lang="en-US" altLang="zh-CN" sz="2400" b="1" dirty="0">
              <a:solidFill>
                <a:schemeClr val="bg1"/>
              </a:solidFill>
              <a:effectLst>
                <a:outerShdw blurRad="38100" dist="38100" dir="2700000" algn="tl">
                  <a:srgbClr val="000000">
                    <a:alpha val="43137"/>
                  </a:srgbClr>
                </a:outerShdw>
              </a:effectLst>
            </a:endParaRPr>
          </a:p>
          <a:p>
            <a:pPr algn="just"/>
            <a:r>
              <a:rPr lang="zh-CN" altLang="en-US" sz="2400" b="1" dirty="0" smtClean="0">
                <a:solidFill>
                  <a:schemeClr val="bg1"/>
                </a:solidFill>
                <a:effectLst>
                  <a:outerShdw blurRad="38100" dist="38100" dir="2700000" algn="tl">
                    <a:srgbClr val="000000">
                      <a:alpha val="43137"/>
                    </a:srgbClr>
                  </a:outerShdw>
                </a:effectLst>
              </a:rPr>
              <a:t>净借出（</a:t>
            </a:r>
            <a:r>
              <a:rPr lang="en-US" altLang="zh-CN" sz="2400" b="1" dirty="0" smtClean="0">
                <a:solidFill>
                  <a:schemeClr val="bg1"/>
                </a:solidFill>
                <a:effectLst>
                  <a:outerShdw blurRad="38100" dist="38100" dir="2700000" algn="tl">
                    <a:srgbClr val="000000">
                      <a:alpha val="43137"/>
                    </a:srgbClr>
                  </a:outerShdw>
                </a:effectLst>
              </a:rPr>
              <a:t>+</a:t>
            </a:r>
            <a:r>
              <a:rPr lang="zh-CN" altLang="en-US" sz="2400" b="1" dirty="0" smtClean="0">
                <a:solidFill>
                  <a:schemeClr val="bg1"/>
                </a:solidFill>
                <a:effectLst>
                  <a:outerShdw blurRad="38100" dist="38100" dir="2700000" algn="tl">
                    <a:srgbClr val="000000">
                      <a:alpha val="43137"/>
                    </a:srgbClr>
                  </a:outerShdw>
                </a:effectLst>
              </a:rPr>
              <a:t>）或净借入（</a:t>
            </a:r>
            <a:r>
              <a:rPr lang="en-US" altLang="zh-CN" sz="2400" b="1" dirty="0" smtClean="0">
                <a:solidFill>
                  <a:schemeClr val="bg1"/>
                </a:solidFill>
                <a:effectLst>
                  <a:outerShdw blurRad="38100" dist="38100" dir="2700000" algn="tl">
                    <a:srgbClr val="000000">
                      <a:alpha val="43137"/>
                    </a:srgbClr>
                  </a:outerShdw>
                </a:effectLst>
              </a:rPr>
              <a:t>-</a:t>
            </a:r>
            <a:r>
              <a:rPr lang="zh-CN" altLang="en-US" sz="2400" b="1" dirty="0" smtClean="0">
                <a:solidFill>
                  <a:schemeClr val="bg1"/>
                </a:solidFill>
                <a:effectLst>
                  <a:outerShdw blurRad="38100" dist="38100" dir="2700000" algn="tl">
                    <a:srgbClr val="000000">
                      <a:alpha val="43137"/>
                    </a:srgbClr>
                  </a:outerShdw>
                </a:effectLst>
              </a:rPr>
              <a:t>）</a:t>
            </a:r>
            <a:r>
              <a:rPr lang="en-US" altLang="zh-CN" sz="2400" b="1" dirty="0" smtClean="0">
                <a:solidFill>
                  <a:schemeClr val="bg1"/>
                </a:solidFill>
                <a:effectLst>
                  <a:outerShdw blurRad="38100" dist="38100" dir="2700000" algn="tl">
                    <a:srgbClr val="000000">
                      <a:alpha val="43137"/>
                    </a:srgbClr>
                  </a:outerShdw>
                </a:effectLst>
              </a:rPr>
              <a:t>10=</a:t>
            </a:r>
            <a:r>
              <a:rPr lang="zh-CN" altLang="en-US" sz="2400" b="1" dirty="0" smtClean="0">
                <a:solidFill>
                  <a:schemeClr val="bg1"/>
                </a:solidFill>
                <a:effectLst>
                  <a:outerShdw blurRad="38100" dist="38100" dir="2700000" algn="tl">
                    <a:srgbClr val="000000">
                      <a:alpha val="43137"/>
                    </a:srgbClr>
                  </a:outerShdw>
                </a:effectLst>
              </a:rPr>
              <a:t>净储蓄</a:t>
            </a:r>
            <a:r>
              <a:rPr lang="en-US" altLang="zh-CN" sz="2400" b="1" dirty="0" smtClean="0">
                <a:solidFill>
                  <a:schemeClr val="bg1"/>
                </a:solidFill>
                <a:effectLst>
                  <a:outerShdw blurRad="38100" dist="38100" dir="2700000" algn="tl">
                    <a:srgbClr val="000000">
                      <a:alpha val="43137"/>
                    </a:srgbClr>
                  </a:outerShdw>
                </a:effectLst>
              </a:rPr>
              <a:t>205+</a:t>
            </a:r>
            <a:r>
              <a:rPr lang="zh-CN" altLang="en-US" sz="2400" b="1" dirty="0" smtClean="0">
                <a:solidFill>
                  <a:schemeClr val="bg1"/>
                </a:solidFill>
                <a:effectLst>
                  <a:outerShdw blurRad="38100" dist="38100" dir="2700000" algn="tl">
                    <a:srgbClr val="000000">
                      <a:alpha val="43137"/>
                    </a:srgbClr>
                  </a:outerShdw>
                </a:effectLst>
              </a:rPr>
              <a:t>资本转移净额（</a:t>
            </a:r>
            <a:r>
              <a:rPr lang="en-US" altLang="zh-CN" sz="2400" b="1" dirty="0" smtClean="0">
                <a:solidFill>
                  <a:schemeClr val="bg1"/>
                </a:solidFill>
                <a:effectLst>
                  <a:outerShdw blurRad="38100" dist="38100" dir="2700000" algn="tl">
                    <a:srgbClr val="000000">
                      <a:alpha val="43137"/>
                    </a:srgbClr>
                  </a:outerShdw>
                </a:effectLst>
              </a:rPr>
              <a:t>62-65</a:t>
            </a:r>
            <a:r>
              <a:rPr lang="zh-CN" altLang="en-US" sz="2400" b="1" dirty="0" smtClean="0">
                <a:solidFill>
                  <a:schemeClr val="bg1"/>
                </a:solidFill>
                <a:effectLst>
                  <a:outerShdw blurRad="38100" dist="38100" dir="2700000" algn="tl">
                    <a:srgbClr val="000000">
                      <a:alpha val="43137"/>
                    </a:srgbClr>
                  </a:outerShdw>
                </a:effectLst>
              </a:rPr>
              <a:t>）</a:t>
            </a:r>
            <a:r>
              <a:rPr lang="en-US" altLang="zh-CN" sz="2400" b="1" dirty="0" smtClean="0">
                <a:solidFill>
                  <a:schemeClr val="bg1"/>
                </a:solidFill>
                <a:effectLst>
                  <a:outerShdw blurRad="38100" dist="38100" dir="2700000" algn="tl">
                    <a:srgbClr val="000000">
                      <a:alpha val="43137"/>
                    </a:srgbClr>
                  </a:outerShdw>
                </a:effectLst>
              </a:rPr>
              <a:t>-</a:t>
            </a:r>
            <a:r>
              <a:rPr lang="zh-CN" altLang="en-US" sz="2400" b="1" dirty="0" smtClean="0">
                <a:solidFill>
                  <a:schemeClr val="bg1"/>
                </a:solidFill>
                <a:effectLst>
                  <a:outerShdw blurRad="38100" dist="38100" dir="2700000" algn="tl">
                    <a:srgbClr val="000000">
                      <a:alpha val="43137"/>
                    </a:srgbClr>
                  </a:outerShdw>
                </a:effectLst>
              </a:rPr>
              <a:t>资本形成净额</a:t>
            </a:r>
            <a:r>
              <a:rPr lang="en-US" altLang="zh-CN" sz="2400" b="1" dirty="0" smtClean="0">
                <a:solidFill>
                  <a:schemeClr val="bg1"/>
                </a:solidFill>
                <a:effectLst>
                  <a:outerShdw blurRad="38100" dist="38100" dir="2700000" algn="tl">
                    <a:srgbClr val="000000">
                      <a:alpha val="43137"/>
                    </a:srgbClr>
                  </a:outerShdw>
                </a:effectLst>
              </a:rPr>
              <a:t>192</a:t>
            </a:r>
            <a:endParaRPr lang="zh-CN" altLang="en-US" sz="2400" b="1" dirty="0">
              <a:solidFill>
                <a:schemeClr val="bg1"/>
              </a:solidFill>
              <a:effectLst>
                <a:outerShdw blurRad="38100" dist="38100" dir="2700000" algn="tl">
                  <a:srgbClr val="000000">
                    <a:alpha val="43137"/>
                  </a:srgbClr>
                </a:outerShdw>
              </a:effectLst>
            </a:endParaRPr>
          </a:p>
        </p:txBody>
      </p:sp>
      <p:pic>
        <p:nvPicPr>
          <p:cNvPr id="36" name="图片 35">
            <a:extLst>
              <a:ext uri="{FF2B5EF4-FFF2-40B4-BE49-F238E27FC236}">
                <a16:creationId xmlns:a16="http://schemas.microsoft.com/office/drawing/2014/main" id="{744B8CF1-88F3-4A65-BCE9-46D62FB6DEDF}"/>
              </a:ext>
            </a:extLst>
          </p:cNvPr>
          <p:cNvPicPr>
            <a:picLocks noChangeAspect="1"/>
          </p:cNvPicPr>
          <p:nvPr/>
        </p:nvPicPr>
        <p:blipFill rotWithShape="1">
          <a:blip r:embed="rId3">
            <a:extLst>
              <a:ext uri="{28A0092B-C50C-407E-A947-70E740481C1C}">
                <a14:useLocalDpi xmlns:a14="http://schemas.microsoft.com/office/drawing/2010/main" val="0"/>
              </a:ext>
            </a:extLst>
          </a:blip>
          <a:srcRect l="51300" b="4437"/>
          <a:stretch/>
        </p:blipFill>
        <p:spPr>
          <a:xfrm>
            <a:off x="7083380" y="3945332"/>
            <a:ext cx="4881093" cy="2275164"/>
          </a:xfrm>
          <a:prstGeom prst="rect">
            <a:avLst/>
          </a:prstGeom>
        </p:spPr>
      </p:pic>
    </p:spTree>
    <p:extLst>
      <p:ext uri="{BB962C8B-B14F-4D97-AF65-F5344CB8AC3E}">
        <p14:creationId xmlns:p14="http://schemas.microsoft.com/office/powerpoint/2010/main" val="1020656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299152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smtClean="0">
                <a:solidFill>
                  <a:schemeClr val="bg1"/>
                </a:solidFill>
              </a:rPr>
              <a:t>）金融</a:t>
            </a:r>
            <a:r>
              <a:rPr lang="zh-CN" altLang="en-US" sz="3000" b="1" dirty="0" smtClean="0">
                <a:solidFill>
                  <a:schemeClr val="bg1"/>
                </a:solidFill>
              </a:rPr>
              <a:t>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19</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594768" y="1313645"/>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8-10  III.2.</a:t>
            </a:r>
            <a:r>
              <a:rPr lang="zh-CN" altLang="en-US" b="1" dirty="0">
                <a:solidFill>
                  <a:schemeClr val="tx1"/>
                </a:solidFill>
              </a:rPr>
              <a:t>金融</a:t>
            </a:r>
            <a:r>
              <a:rPr lang="zh-CN" altLang="en-US" b="1" dirty="0" smtClean="0">
                <a:solidFill>
                  <a:schemeClr val="tx1"/>
                </a:solidFill>
              </a:rPr>
              <a:t>账户                         单位：亿元</a:t>
            </a:r>
            <a:endParaRPr lang="zh-CN" altLang="en-US"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194738" y="1313647"/>
            <a:ext cx="6164397" cy="923330"/>
            <a:chOff x="4118268" y="1337674"/>
            <a:chExt cx="4322175" cy="719942"/>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678130" y="1337674"/>
              <a:ext cx="3762313" cy="719942"/>
            </a:xfrm>
            <a:prstGeom prst="rect">
              <a:avLst/>
            </a:prstGeom>
          </p:spPr>
          <p:txBody>
            <a:bodyPr wrap="square">
              <a:spAutoFit/>
            </a:bodyPr>
            <a:lstStyle/>
            <a:p>
              <a:r>
                <a:rPr lang="zh-CN" altLang="en-US" b="1" dirty="0"/>
                <a:t>金融</a:t>
              </a:r>
              <a:r>
                <a:rPr lang="zh-CN" altLang="en-US" b="1" dirty="0" smtClean="0"/>
                <a:t>账户按金融手段类型记录交易，反映所有发生在各机构单位及国外之间的金融交易所引起的金融资产和负债的变动</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4" name="图片 13"/>
          <p:cNvPicPr>
            <a:picLocks noChangeAspect="1"/>
          </p:cNvPicPr>
          <p:nvPr/>
        </p:nvPicPr>
        <p:blipFill>
          <a:blip r:embed="rId3"/>
          <a:stretch>
            <a:fillRect/>
          </a:stretch>
        </p:blipFill>
        <p:spPr>
          <a:xfrm>
            <a:off x="-1" y="1830673"/>
            <a:ext cx="6428357" cy="4723978"/>
          </a:xfrm>
          <a:prstGeom prst="rect">
            <a:avLst/>
          </a:prstGeom>
          <a:noFill/>
          <a:ln w="9525">
            <a:noFill/>
          </a:ln>
        </p:spPr>
      </p:pic>
      <p:pic>
        <p:nvPicPr>
          <p:cNvPr id="15" name="图片 14">
            <a:extLst>
              <a:ext uri="{FF2B5EF4-FFF2-40B4-BE49-F238E27FC236}">
                <a16:creationId xmlns:a16="http://schemas.microsoft.com/office/drawing/2014/main" id="{5E3E3872-AC31-4117-A215-E55D949EA2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83380" y="2236977"/>
            <a:ext cx="4791434" cy="4148553"/>
          </a:xfrm>
          <a:prstGeom prst="rect">
            <a:avLst/>
          </a:prstGeom>
        </p:spPr>
      </p:pic>
    </p:spTree>
    <p:extLst>
      <p:ext uri="{BB962C8B-B14F-4D97-AF65-F5344CB8AC3E}">
        <p14:creationId xmlns:p14="http://schemas.microsoft.com/office/powerpoint/2010/main" val="410982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剪去单角的矩形 9">
            <a:extLst>
              <a:ext uri="{FF2B5EF4-FFF2-40B4-BE49-F238E27FC236}">
                <a16:creationId xmlns:a16="http://schemas.microsoft.com/office/drawing/2014/main" id="{591DE5E1-D4FC-41CF-8318-AB151914570B}"/>
              </a:ext>
            </a:extLst>
          </p:cNvPr>
          <p:cNvSpPr/>
          <p:nvPr/>
        </p:nvSpPr>
        <p:spPr>
          <a:xfrm>
            <a:off x="2606499" y="5325130"/>
            <a:ext cx="8392058" cy="900000"/>
          </a:xfrm>
          <a:prstGeom prst="snip1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kern="1200" dirty="0" smtClean="0">
                <a:solidFill>
                  <a:schemeClr val="tx1"/>
                </a:solidFill>
              </a:rPr>
              <a:t>理解社会核算矩阵（</a:t>
            </a:r>
            <a:r>
              <a:rPr lang="en-US" altLang="zh-CN" sz="2400" b="1" kern="1200" dirty="0" smtClean="0">
                <a:solidFill>
                  <a:schemeClr val="tx1"/>
                </a:solidFill>
              </a:rPr>
              <a:t>SAM</a:t>
            </a:r>
            <a:r>
              <a:rPr lang="zh-CN" altLang="en-US" sz="2400" b="1" kern="1200" dirty="0" smtClean="0">
                <a:solidFill>
                  <a:schemeClr val="tx1"/>
                </a:solidFill>
              </a:rPr>
              <a:t>）和附属核算的基本思路</a:t>
            </a:r>
            <a:endParaRPr lang="zh-CN" altLang="en-US" sz="2400" b="1" kern="1200" dirty="0">
              <a:solidFill>
                <a:schemeClr val="tx1"/>
              </a:solidFill>
            </a:endParaRPr>
          </a:p>
        </p:txBody>
      </p:sp>
      <p:sp>
        <p:nvSpPr>
          <p:cNvPr id="17" name="空心弧 16">
            <a:extLst>
              <a:ext uri="{FF2B5EF4-FFF2-40B4-BE49-F238E27FC236}">
                <a16:creationId xmlns:a16="http://schemas.microsoft.com/office/drawing/2014/main" id="{80A0A4FF-B398-4C3C-826C-EFC79006E48D}"/>
              </a:ext>
            </a:extLst>
          </p:cNvPr>
          <p:cNvSpPr/>
          <p:nvPr/>
        </p:nvSpPr>
        <p:spPr>
          <a:xfrm>
            <a:off x="-4504900" y="145143"/>
            <a:ext cx="7244216" cy="7244216"/>
          </a:xfrm>
          <a:prstGeom prst="blockArc">
            <a:avLst>
              <a:gd name="adj1" fmla="val 18900000"/>
              <a:gd name="adj2" fmla="val 2700000"/>
              <a:gd name="adj3" fmla="val 223"/>
            </a:avLst>
          </a:prstGeom>
          <a:ln>
            <a:solidFill>
              <a:srgbClr val="00A9F3"/>
            </a:solidFill>
            <a:prstDash val="soli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矩形 2">
            <a:extLst>
              <a:ext uri="{FF2B5EF4-FFF2-40B4-BE49-F238E27FC236}">
                <a16:creationId xmlns:a16="http://schemas.microsoft.com/office/drawing/2014/main" id="{CD7A0A50-A1E9-47F1-B630-0444970FB2E5}"/>
              </a:ext>
            </a:extLst>
          </p:cNvPr>
          <p:cNvSpPr/>
          <p:nvPr/>
        </p:nvSpPr>
        <p:spPr>
          <a:xfrm>
            <a:off x="803970" y="323364"/>
            <a:ext cx="1837362" cy="553998"/>
          </a:xfrm>
          <a:prstGeom prst="rect">
            <a:avLst/>
          </a:prstGeom>
        </p:spPr>
        <p:txBody>
          <a:bodyPr wrap="none">
            <a:spAutoFit/>
          </a:bodyPr>
          <a:lstStyle/>
          <a:p>
            <a:r>
              <a:rPr lang="zh-CN" altLang="en-US" sz="3000" b="1" dirty="0">
                <a:solidFill>
                  <a:schemeClr val="bg1"/>
                </a:solidFill>
              </a:rPr>
              <a:t> 学习目的</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剪去单角的矩形 5">
            <a:extLst>
              <a:ext uri="{FF2B5EF4-FFF2-40B4-BE49-F238E27FC236}">
                <a16:creationId xmlns:a16="http://schemas.microsoft.com/office/drawing/2014/main" id="{30B46A8E-EEE9-48E7-8AA2-982411C3C52C}"/>
              </a:ext>
            </a:extLst>
          </p:cNvPr>
          <p:cNvSpPr/>
          <p:nvPr/>
        </p:nvSpPr>
        <p:spPr>
          <a:xfrm>
            <a:off x="2320002" y="1154648"/>
            <a:ext cx="8678555" cy="900000"/>
          </a:xfrm>
          <a:prstGeom prst="snip1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smtClean="0">
                <a:solidFill>
                  <a:schemeClr val="tx1"/>
                </a:solidFill>
                <a:latin typeface="微软雅黑" panose="020B0503020204020204" pitchFamily="34" charset="-122"/>
                <a:ea typeface="微软雅黑" panose="020B0503020204020204" pitchFamily="34" charset="-122"/>
              </a:rPr>
              <a:t>    了解国民经济核算体系的基本内容和框架</a:t>
            </a:r>
            <a:endParaRPr lang="zh-CN" altLang="en-US" sz="2400" b="1" kern="1200" dirty="0">
              <a:solidFill>
                <a:schemeClr val="tx1"/>
              </a:solidFill>
            </a:endParaRPr>
          </a:p>
        </p:txBody>
      </p:sp>
      <p:sp>
        <p:nvSpPr>
          <p:cNvPr id="6" name="剪去单角的矩形 7">
            <a:extLst>
              <a:ext uri="{FF2B5EF4-FFF2-40B4-BE49-F238E27FC236}">
                <a16:creationId xmlns:a16="http://schemas.microsoft.com/office/drawing/2014/main" id="{7DDFC03B-AA42-41A2-8C4A-FFF8EC84E2E2}"/>
              </a:ext>
            </a:extLst>
          </p:cNvPr>
          <p:cNvSpPr/>
          <p:nvPr/>
        </p:nvSpPr>
        <p:spPr>
          <a:xfrm>
            <a:off x="3061704" y="2541121"/>
            <a:ext cx="7936853" cy="900000"/>
          </a:xfrm>
          <a:prstGeom prst="snip1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掌握</a:t>
            </a:r>
            <a:r>
              <a:rPr lang="zh-CN" altLang="en-US" sz="2400" b="1" dirty="0" smtClean="0">
                <a:solidFill>
                  <a:schemeClr val="tx1"/>
                </a:solidFill>
                <a:latin typeface="微软雅黑" panose="020B0503020204020204" pitchFamily="34" charset="-122"/>
                <a:ea typeface="微软雅黑" panose="020B0503020204020204" pitchFamily="34" charset="-122"/>
              </a:rPr>
              <a:t>国民经济账户特点与结构</a:t>
            </a:r>
            <a:endParaRPr lang="zh-CN" altLang="en-US" sz="2400" b="1" kern="1200" dirty="0">
              <a:solidFill>
                <a:schemeClr val="tx1"/>
              </a:solidFill>
            </a:endParaRPr>
          </a:p>
        </p:txBody>
      </p:sp>
      <p:sp>
        <p:nvSpPr>
          <p:cNvPr id="7" name="剪去单角的矩形 9">
            <a:extLst>
              <a:ext uri="{FF2B5EF4-FFF2-40B4-BE49-F238E27FC236}">
                <a16:creationId xmlns:a16="http://schemas.microsoft.com/office/drawing/2014/main" id="{591DE5E1-D4FC-41CF-8318-AB151914570B}"/>
              </a:ext>
            </a:extLst>
          </p:cNvPr>
          <p:cNvSpPr/>
          <p:nvPr/>
        </p:nvSpPr>
        <p:spPr>
          <a:xfrm>
            <a:off x="2739316" y="3960522"/>
            <a:ext cx="8259241" cy="900000"/>
          </a:xfrm>
          <a:prstGeom prst="snip1Rect">
            <a:avLst/>
          </a:prstGeom>
          <a:solidFill>
            <a:srgbClr val="FF5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kern="1200" dirty="0" smtClean="0">
                <a:solidFill>
                  <a:schemeClr val="tx1"/>
                </a:solidFill>
              </a:rPr>
              <a:t>学习国民经济账户矩阵表的解读方法</a:t>
            </a:r>
            <a:endParaRPr lang="zh-CN" altLang="en-US" sz="2400" b="1" kern="1200" dirty="0">
              <a:solidFill>
                <a:schemeClr val="tx1"/>
              </a:solidFill>
            </a:endParaRPr>
          </a:p>
        </p:txBody>
      </p:sp>
      <p:grpSp>
        <p:nvGrpSpPr>
          <p:cNvPr id="8" name="组合 7">
            <a:extLst>
              <a:ext uri="{FF2B5EF4-FFF2-40B4-BE49-F238E27FC236}">
                <a16:creationId xmlns:a16="http://schemas.microsoft.com/office/drawing/2014/main" id="{2BD78A71-9F86-49A6-8DDB-5846FC586FD4}"/>
              </a:ext>
            </a:extLst>
          </p:cNvPr>
          <p:cNvGrpSpPr/>
          <p:nvPr/>
        </p:nvGrpSpPr>
        <p:grpSpPr>
          <a:xfrm>
            <a:off x="1346303" y="1016770"/>
            <a:ext cx="1295028" cy="1175756"/>
            <a:chOff x="1397322" y="2919370"/>
            <a:chExt cx="1603587" cy="1455897"/>
          </a:xfrm>
        </p:grpSpPr>
        <p:sp>
          <p:nvSpPr>
            <p:cNvPr id="9" name="椭圆 8">
              <a:extLst>
                <a:ext uri="{FF2B5EF4-FFF2-40B4-BE49-F238E27FC236}">
                  <a16:creationId xmlns:a16="http://schemas.microsoft.com/office/drawing/2014/main" id="{E26B1D77-50EA-409B-BC57-EDC591CD23BA}"/>
                </a:ext>
              </a:extLst>
            </p:cNvPr>
            <p:cNvSpPr/>
            <p:nvPr/>
          </p:nvSpPr>
          <p:spPr>
            <a:xfrm>
              <a:off x="1397322" y="2919370"/>
              <a:ext cx="1603587" cy="1455897"/>
            </a:xfrm>
            <a:prstGeom prst="ellipse">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10" name="文本框 9">
              <a:extLst>
                <a:ext uri="{FF2B5EF4-FFF2-40B4-BE49-F238E27FC236}">
                  <a16:creationId xmlns:a16="http://schemas.microsoft.com/office/drawing/2014/main" id="{FD24C253-D088-41D8-921E-FAD070D46DA9}"/>
                </a:ext>
              </a:extLst>
            </p:cNvPr>
            <p:cNvSpPr txBox="1"/>
            <p:nvPr/>
          </p:nvSpPr>
          <p:spPr>
            <a:xfrm>
              <a:off x="1943474" y="3475049"/>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3000" b="1" dirty="0">
                  <a:solidFill>
                    <a:schemeClr val="bg1"/>
                  </a:solidFill>
                </a:rPr>
                <a:t>1</a:t>
              </a:r>
              <a:endParaRPr lang="zh-CN" altLang="en-US" sz="3000" b="1" dirty="0">
                <a:solidFill>
                  <a:schemeClr val="bg1"/>
                </a:solidFill>
              </a:endParaRPr>
            </a:p>
          </p:txBody>
        </p:sp>
      </p:grpSp>
      <p:grpSp>
        <p:nvGrpSpPr>
          <p:cNvPr id="11" name="组合 10">
            <a:extLst>
              <a:ext uri="{FF2B5EF4-FFF2-40B4-BE49-F238E27FC236}">
                <a16:creationId xmlns:a16="http://schemas.microsoft.com/office/drawing/2014/main" id="{E783B20C-B764-4C56-99DC-D05D6BCBB5D6}"/>
              </a:ext>
            </a:extLst>
          </p:cNvPr>
          <p:cNvGrpSpPr/>
          <p:nvPr/>
        </p:nvGrpSpPr>
        <p:grpSpPr>
          <a:xfrm>
            <a:off x="1915573" y="2381125"/>
            <a:ext cx="1355661" cy="1219992"/>
            <a:chOff x="1919992" y="5076197"/>
            <a:chExt cx="1797357" cy="1797357"/>
          </a:xfrm>
        </p:grpSpPr>
        <p:sp>
          <p:nvSpPr>
            <p:cNvPr id="12" name="椭圆 11">
              <a:extLst>
                <a:ext uri="{FF2B5EF4-FFF2-40B4-BE49-F238E27FC236}">
                  <a16:creationId xmlns:a16="http://schemas.microsoft.com/office/drawing/2014/main" id="{E16F2409-C589-41AD-9DE8-7F2DEAA567EE}"/>
                </a:ext>
              </a:extLst>
            </p:cNvPr>
            <p:cNvSpPr/>
            <p:nvPr/>
          </p:nvSpPr>
          <p:spPr>
            <a:xfrm>
              <a:off x="1919992" y="5076197"/>
              <a:ext cx="1797357" cy="1797357"/>
            </a:xfrm>
            <a:prstGeom prst="ellipse">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文本框 12">
              <a:extLst>
                <a:ext uri="{FF2B5EF4-FFF2-40B4-BE49-F238E27FC236}">
                  <a16:creationId xmlns:a16="http://schemas.microsoft.com/office/drawing/2014/main" id="{854F9550-F98B-42AE-9B63-73BC8FD6A408}"/>
                </a:ext>
              </a:extLst>
            </p:cNvPr>
            <p:cNvSpPr txBox="1"/>
            <p:nvPr/>
          </p:nvSpPr>
          <p:spPr>
            <a:xfrm>
              <a:off x="2466145" y="5631877"/>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2</a:t>
              </a:r>
              <a:endParaRPr lang="zh-CN" altLang="en-US" dirty="0"/>
            </a:p>
          </p:txBody>
        </p:sp>
      </p:grpSp>
      <p:grpSp>
        <p:nvGrpSpPr>
          <p:cNvPr id="14" name="组合 13">
            <a:extLst>
              <a:ext uri="{FF2B5EF4-FFF2-40B4-BE49-F238E27FC236}">
                <a16:creationId xmlns:a16="http://schemas.microsoft.com/office/drawing/2014/main" id="{AF188162-EBA5-4640-9685-F2729F274D7C}"/>
              </a:ext>
            </a:extLst>
          </p:cNvPr>
          <p:cNvGrpSpPr/>
          <p:nvPr/>
        </p:nvGrpSpPr>
        <p:grpSpPr>
          <a:xfrm>
            <a:off x="1787366" y="3809777"/>
            <a:ext cx="1377774" cy="1120929"/>
            <a:chOff x="1397321" y="7233026"/>
            <a:chExt cx="1797357" cy="1797357"/>
          </a:xfrm>
        </p:grpSpPr>
        <p:sp>
          <p:nvSpPr>
            <p:cNvPr id="15" name="椭圆 14">
              <a:extLst>
                <a:ext uri="{FF2B5EF4-FFF2-40B4-BE49-F238E27FC236}">
                  <a16:creationId xmlns:a16="http://schemas.microsoft.com/office/drawing/2014/main" id="{D6B65314-005A-4042-8C7D-06682358BB44}"/>
                </a:ext>
              </a:extLst>
            </p:cNvPr>
            <p:cNvSpPr/>
            <p:nvPr/>
          </p:nvSpPr>
          <p:spPr>
            <a:xfrm>
              <a:off x="1397321" y="7233026"/>
              <a:ext cx="1797357" cy="1797357"/>
            </a:xfrm>
            <a:prstGeom prst="ellipse">
              <a:avLst/>
            </a:prstGeom>
            <a:solidFill>
              <a:srgbClr val="FF5050"/>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文本框 15">
              <a:extLst>
                <a:ext uri="{FF2B5EF4-FFF2-40B4-BE49-F238E27FC236}">
                  <a16:creationId xmlns:a16="http://schemas.microsoft.com/office/drawing/2014/main" id="{E2E7DC37-2F3F-4A2E-8E9D-9DFA6DEE5E8D}"/>
                </a:ext>
              </a:extLst>
            </p:cNvPr>
            <p:cNvSpPr txBox="1"/>
            <p:nvPr/>
          </p:nvSpPr>
          <p:spPr>
            <a:xfrm>
              <a:off x="1943474" y="7788706"/>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3</a:t>
              </a:r>
              <a:endParaRPr lang="zh-CN" altLang="en-US" dirty="0"/>
            </a:p>
          </p:txBody>
        </p:sp>
      </p:grpSp>
      <p:sp>
        <p:nvSpPr>
          <p:cNvPr id="2" name="灯片编号占位符 1">
            <a:extLst>
              <a:ext uri="{FF2B5EF4-FFF2-40B4-BE49-F238E27FC236}">
                <a16:creationId xmlns:a16="http://schemas.microsoft.com/office/drawing/2014/main" id="{9F40FE04-9911-41BA-819A-0C27F7A9FB56}"/>
              </a:ext>
            </a:extLst>
          </p:cNvPr>
          <p:cNvSpPr>
            <a:spLocks noGrp="1"/>
          </p:cNvSpPr>
          <p:nvPr>
            <p:ph type="sldNum" sz="quarter" idx="4"/>
          </p:nvPr>
        </p:nvSpPr>
        <p:spPr/>
        <p:txBody>
          <a:bodyPr/>
          <a:lstStyle/>
          <a:p>
            <a:fld id="{089E6A1B-787B-48C2-89E0-46ED219FD4E0}" type="slidenum">
              <a:rPr lang="zh-CN" altLang="en-US" smtClean="0"/>
              <a:pPr/>
              <a:t>2</a:t>
            </a:fld>
            <a:endParaRPr lang="zh-CN" altLang="en-US" dirty="0"/>
          </a:p>
        </p:txBody>
      </p:sp>
      <p:sp>
        <p:nvSpPr>
          <p:cNvPr id="18" name="文本框 17">
            <a:extLst>
              <a:ext uri="{FF2B5EF4-FFF2-40B4-BE49-F238E27FC236}">
                <a16:creationId xmlns:a16="http://schemas.microsoft.com/office/drawing/2014/main" id="{663CE298-E0A9-BB4E-9C03-49BE46A76A37}"/>
              </a:ext>
            </a:extLst>
          </p:cNvPr>
          <p:cNvSpPr txBox="1"/>
          <p:nvPr/>
        </p:nvSpPr>
        <p:spPr>
          <a:xfrm>
            <a:off x="5222223" y="369530"/>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grpSp>
        <p:nvGrpSpPr>
          <p:cNvPr id="19" name="组合 18">
            <a:extLst>
              <a:ext uri="{FF2B5EF4-FFF2-40B4-BE49-F238E27FC236}">
                <a16:creationId xmlns:a16="http://schemas.microsoft.com/office/drawing/2014/main" id="{AF188162-EBA5-4640-9685-F2729F274D7C}"/>
              </a:ext>
            </a:extLst>
          </p:cNvPr>
          <p:cNvGrpSpPr/>
          <p:nvPr/>
        </p:nvGrpSpPr>
        <p:grpSpPr>
          <a:xfrm>
            <a:off x="1535295" y="5113138"/>
            <a:ext cx="1341455" cy="1323985"/>
            <a:chOff x="1397321" y="7034332"/>
            <a:chExt cx="1797357" cy="1797357"/>
          </a:xfrm>
        </p:grpSpPr>
        <p:sp>
          <p:nvSpPr>
            <p:cNvPr id="20" name="椭圆 19">
              <a:extLst>
                <a:ext uri="{FF2B5EF4-FFF2-40B4-BE49-F238E27FC236}">
                  <a16:creationId xmlns:a16="http://schemas.microsoft.com/office/drawing/2014/main" id="{D6B65314-005A-4042-8C7D-06682358BB44}"/>
                </a:ext>
              </a:extLst>
            </p:cNvPr>
            <p:cNvSpPr/>
            <p:nvPr/>
          </p:nvSpPr>
          <p:spPr>
            <a:xfrm>
              <a:off x="1397321" y="7034332"/>
              <a:ext cx="1797357" cy="1797357"/>
            </a:xfrm>
            <a:prstGeom prst="ellipse">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文本框 15">
              <a:extLst>
                <a:ext uri="{FF2B5EF4-FFF2-40B4-BE49-F238E27FC236}">
                  <a16:creationId xmlns:a16="http://schemas.microsoft.com/office/drawing/2014/main" id="{E2E7DC37-2F3F-4A2E-8E9D-9DFA6DEE5E8D}"/>
                </a:ext>
              </a:extLst>
            </p:cNvPr>
            <p:cNvSpPr txBox="1"/>
            <p:nvPr/>
          </p:nvSpPr>
          <p:spPr>
            <a:xfrm>
              <a:off x="1943474" y="7788706"/>
              <a:ext cx="613101" cy="752072"/>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4</a:t>
              </a:r>
              <a:endParaRPr lang="zh-CN" altLang="en-US" dirty="0"/>
            </a:p>
          </p:txBody>
        </p:sp>
      </p:grpSp>
    </p:spTree>
    <p:extLst>
      <p:ext uri="{BB962C8B-B14F-4D97-AF65-F5344CB8AC3E}">
        <p14:creationId xmlns:p14="http://schemas.microsoft.com/office/powerpoint/2010/main" val="4275602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）资产</a:t>
            </a:r>
            <a:r>
              <a:rPr lang="zh-CN" altLang="en-US" sz="3000" b="1" dirty="0" smtClean="0">
                <a:solidFill>
                  <a:schemeClr val="bg1"/>
                </a:solidFill>
              </a:rPr>
              <a:t>物量其他变化账户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20</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594768" y="1313645"/>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8-11  III.3.1.</a:t>
            </a:r>
            <a:r>
              <a:rPr lang="zh-CN" altLang="en-US" b="1" dirty="0" smtClean="0">
                <a:solidFill>
                  <a:schemeClr val="tx1"/>
                </a:solidFill>
              </a:rPr>
              <a:t>资产物量其他变化账户   单位：亿元</a:t>
            </a:r>
            <a:endParaRPr lang="zh-CN" altLang="en-US"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194738" y="1313648"/>
            <a:ext cx="6164397" cy="646332"/>
            <a:chOff x="4118268" y="1337674"/>
            <a:chExt cx="4322175" cy="503960"/>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678130" y="1337674"/>
              <a:ext cx="3762313" cy="503960"/>
            </a:xfrm>
            <a:prstGeom prst="rect">
              <a:avLst/>
            </a:prstGeom>
          </p:spPr>
          <p:txBody>
            <a:bodyPr wrap="square">
              <a:spAutoFit/>
            </a:bodyPr>
            <a:lstStyle/>
            <a:p>
              <a:r>
                <a:rPr lang="zh-CN" altLang="en-US" b="1" dirty="0" smtClean="0"/>
                <a:t>资产物量其他变化账户记录由非积累交易引起的资产数量变化</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3" name="图片 12"/>
          <p:cNvPicPr>
            <a:picLocks noChangeAspect="1"/>
          </p:cNvPicPr>
          <p:nvPr/>
        </p:nvPicPr>
        <p:blipFill>
          <a:blip r:embed="rId3"/>
          <a:stretch>
            <a:fillRect/>
          </a:stretch>
        </p:blipFill>
        <p:spPr>
          <a:xfrm>
            <a:off x="309093" y="1830673"/>
            <a:ext cx="6119263" cy="3372392"/>
          </a:xfrm>
          <a:prstGeom prst="rect">
            <a:avLst/>
          </a:prstGeom>
          <a:noFill/>
          <a:ln w="9525">
            <a:noFill/>
          </a:ln>
        </p:spPr>
      </p:pic>
      <p:graphicFrame>
        <p:nvGraphicFramePr>
          <p:cNvPr id="2" name="图示 1"/>
          <p:cNvGraphicFramePr/>
          <p:nvPr>
            <p:extLst>
              <p:ext uri="{D42A27DB-BD31-4B8C-83A1-F6EECF244321}">
                <p14:modId xmlns:p14="http://schemas.microsoft.com/office/powerpoint/2010/main" val="2165801301"/>
              </p:ext>
            </p:extLst>
          </p:nvPr>
        </p:nvGraphicFramePr>
        <p:xfrm>
          <a:off x="6499005" y="1849988"/>
          <a:ext cx="5555620" cy="450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0752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（四</a:t>
            </a:r>
            <a:r>
              <a:rPr lang="zh-CN" altLang="en-US" sz="3000" b="1" dirty="0" smtClean="0">
                <a:solidFill>
                  <a:schemeClr val="bg1"/>
                </a:solidFill>
              </a:rPr>
              <a:t>）重</a:t>
            </a:r>
            <a:r>
              <a:rPr lang="zh-CN" altLang="en-US" sz="3000" b="1" dirty="0" smtClean="0">
                <a:solidFill>
                  <a:schemeClr val="bg1"/>
                </a:solidFill>
              </a:rPr>
              <a:t>估价账户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21</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594768" y="1313645"/>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8-12  III.3.2.</a:t>
            </a:r>
            <a:r>
              <a:rPr lang="zh-CN" altLang="en-US" b="1" dirty="0" smtClean="0">
                <a:solidFill>
                  <a:schemeClr val="tx1"/>
                </a:solidFill>
              </a:rPr>
              <a:t>重估价账户   单位：亿元</a:t>
            </a:r>
            <a:endParaRPr lang="zh-CN" altLang="en-US" b="1" dirty="0">
              <a:solidFill>
                <a:schemeClr val="tx1"/>
              </a:solidFill>
            </a:endParaRPr>
          </a:p>
        </p:txBody>
      </p:sp>
      <p:grpSp>
        <p:nvGrpSpPr>
          <p:cNvPr id="22" name="组合 21">
            <a:extLst>
              <a:ext uri="{FF2B5EF4-FFF2-40B4-BE49-F238E27FC236}">
                <a16:creationId xmlns:a16="http://schemas.microsoft.com/office/drawing/2014/main" id="{99939965-B931-FB4E-B0C3-DE6F053AAF40}"/>
              </a:ext>
            </a:extLst>
          </p:cNvPr>
          <p:cNvGrpSpPr/>
          <p:nvPr/>
        </p:nvGrpSpPr>
        <p:grpSpPr>
          <a:xfrm>
            <a:off x="6194738" y="1313647"/>
            <a:ext cx="6164397" cy="923331"/>
            <a:chOff x="4118268" y="1337674"/>
            <a:chExt cx="4322175" cy="719943"/>
          </a:xfrm>
        </p:grpSpPr>
        <p:sp>
          <p:nvSpPr>
            <p:cNvPr id="2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矩形 23">
              <a:extLst>
                <a:ext uri="{FF2B5EF4-FFF2-40B4-BE49-F238E27FC236}">
                  <a16:creationId xmlns:a16="http://schemas.microsoft.com/office/drawing/2014/main" id="{0E4FB0A1-07D5-0B4D-86D0-8C1F7E13801D}"/>
                </a:ext>
              </a:extLst>
            </p:cNvPr>
            <p:cNvSpPr/>
            <p:nvPr/>
          </p:nvSpPr>
          <p:spPr>
            <a:xfrm>
              <a:off x="4678130" y="1337674"/>
              <a:ext cx="3762313" cy="719943"/>
            </a:xfrm>
            <a:prstGeom prst="rect">
              <a:avLst/>
            </a:prstGeom>
          </p:spPr>
          <p:txBody>
            <a:bodyPr wrap="square">
              <a:spAutoFit/>
            </a:bodyPr>
            <a:lstStyle/>
            <a:p>
              <a:r>
                <a:rPr lang="zh-CN" altLang="en-US" b="1" dirty="0" smtClean="0"/>
                <a:t>重估价账户专门记录一定时期内资产负债完全由于价格变化而形成的持有资产（或负债）的收益和损失</a:t>
              </a:r>
              <a:endParaRPr lang="zh-CN" altLang="en-US" b="1" dirty="0"/>
            </a:p>
          </p:txBody>
        </p:sp>
        <p:sp>
          <p:nvSpPr>
            <p:cNvPr id="26"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4" name="图片 13"/>
          <p:cNvPicPr>
            <a:picLocks noChangeAspect="1"/>
          </p:cNvPicPr>
          <p:nvPr/>
        </p:nvPicPr>
        <p:blipFill>
          <a:blip r:embed="rId3"/>
          <a:stretch>
            <a:fillRect/>
          </a:stretch>
        </p:blipFill>
        <p:spPr>
          <a:xfrm>
            <a:off x="334851" y="1830673"/>
            <a:ext cx="5950039" cy="3179209"/>
          </a:xfrm>
          <a:prstGeom prst="rect">
            <a:avLst/>
          </a:prstGeom>
          <a:noFill/>
          <a:ln w="9525">
            <a:noFill/>
          </a:ln>
        </p:spPr>
      </p:pic>
      <p:sp>
        <p:nvSpPr>
          <p:cNvPr id="15" name="矩形 14">
            <a:extLst>
              <a:ext uri="{FF2B5EF4-FFF2-40B4-BE49-F238E27FC236}">
                <a16:creationId xmlns:a16="http://schemas.microsoft.com/office/drawing/2014/main" id="{C41B2B21-B687-48F1-8F93-35A6BA96D5C7}"/>
              </a:ext>
            </a:extLst>
          </p:cNvPr>
          <p:cNvSpPr/>
          <p:nvPr/>
        </p:nvSpPr>
        <p:spPr>
          <a:xfrm>
            <a:off x="6428357" y="2446624"/>
            <a:ext cx="5536116" cy="1200329"/>
          </a:xfrm>
          <a:prstGeom prst="rect">
            <a:avLst/>
          </a:prstGeom>
          <a:solidFill>
            <a:srgbClr val="00B050"/>
          </a:solidFill>
        </p:spPr>
        <p:txBody>
          <a:bodyPr wrap="square">
            <a:spAutoFit/>
          </a:bodyPr>
          <a:lstStyle/>
          <a:p>
            <a:pPr algn="just"/>
            <a:r>
              <a:rPr lang="zh-CN" altLang="en-US" sz="2400" b="1" dirty="0" smtClean="0">
                <a:solidFill>
                  <a:schemeClr val="bg1"/>
                </a:solidFill>
                <a:effectLst>
                  <a:outerShdw blurRad="38100" dist="38100" dir="2700000" algn="tl">
                    <a:srgbClr val="000000">
                      <a:alpha val="43137"/>
                    </a:srgbClr>
                  </a:outerShdw>
                </a:effectLst>
              </a:rPr>
              <a:t>重要恒等式：</a:t>
            </a:r>
            <a:endParaRPr lang="en-US" altLang="zh-CN" sz="2400" b="1" dirty="0">
              <a:solidFill>
                <a:schemeClr val="bg1"/>
              </a:solidFill>
              <a:effectLst>
                <a:outerShdw blurRad="38100" dist="38100" dir="2700000" algn="tl">
                  <a:srgbClr val="000000">
                    <a:alpha val="43137"/>
                  </a:srgbClr>
                </a:outerShdw>
              </a:effectLst>
            </a:endParaRPr>
          </a:p>
          <a:p>
            <a:pPr algn="just"/>
            <a:r>
              <a:rPr lang="zh-CN" altLang="en-US" sz="2400" b="1" dirty="0" smtClean="0">
                <a:solidFill>
                  <a:schemeClr val="bg1"/>
                </a:solidFill>
                <a:effectLst>
                  <a:outerShdw blurRad="38100" dist="38100" dir="2700000" algn="tl">
                    <a:srgbClr val="000000">
                      <a:alpha val="43137"/>
                    </a:srgbClr>
                  </a:outerShdw>
                </a:effectLst>
              </a:rPr>
              <a:t>净持有收益</a:t>
            </a:r>
            <a:r>
              <a:rPr lang="en-US" altLang="zh-CN" sz="2400" b="1" dirty="0" smtClean="0">
                <a:solidFill>
                  <a:schemeClr val="bg1"/>
                </a:solidFill>
                <a:effectLst>
                  <a:outerShdw blurRad="38100" dist="38100" dir="2700000" algn="tl">
                    <a:srgbClr val="000000">
                      <a:alpha val="43137"/>
                    </a:srgbClr>
                  </a:outerShdw>
                </a:effectLst>
              </a:rPr>
              <a:t>288=</a:t>
            </a:r>
            <a:r>
              <a:rPr lang="zh-CN" altLang="en-US" sz="2400" b="1" dirty="0" smtClean="0">
                <a:solidFill>
                  <a:schemeClr val="bg1"/>
                </a:solidFill>
                <a:effectLst>
                  <a:outerShdw blurRad="38100" dist="38100" dir="2700000" algn="tl">
                    <a:srgbClr val="000000">
                      <a:alpha val="43137"/>
                    </a:srgbClr>
                  </a:outerShdw>
                </a:effectLst>
              </a:rPr>
              <a:t>非金融资产持有收益</a:t>
            </a:r>
            <a:r>
              <a:rPr lang="en-US" altLang="zh-CN" sz="2400" b="1" dirty="0" smtClean="0">
                <a:solidFill>
                  <a:schemeClr val="bg1"/>
                </a:solidFill>
                <a:effectLst>
                  <a:outerShdw blurRad="38100" dist="38100" dir="2700000" algn="tl">
                    <a:srgbClr val="000000">
                      <a:alpha val="43137"/>
                    </a:srgbClr>
                  </a:outerShdw>
                </a:effectLst>
              </a:rPr>
              <a:t>280+</a:t>
            </a:r>
            <a:r>
              <a:rPr lang="zh-CN" altLang="en-US" sz="2400" b="1" dirty="0" smtClean="0">
                <a:solidFill>
                  <a:schemeClr val="bg1"/>
                </a:solidFill>
                <a:effectLst>
                  <a:outerShdw blurRad="38100" dist="38100" dir="2700000" algn="tl">
                    <a:srgbClr val="000000">
                      <a:alpha val="43137"/>
                    </a:srgbClr>
                  </a:outerShdw>
                </a:effectLst>
              </a:rPr>
              <a:t>金融资产持有净收益（</a:t>
            </a:r>
            <a:r>
              <a:rPr lang="en-US" altLang="zh-CN" sz="2400" b="1" dirty="0" smtClean="0">
                <a:solidFill>
                  <a:schemeClr val="bg1"/>
                </a:solidFill>
                <a:effectLst>
                  <a:outerShdw blurRad="38100" dist="38100" dir="2700000" algn="tl">
                    <a:srgbClr val="000000">
                      <a:alpha val="43137"/>
                    </a:srgbClr>
                  </a:outerShdw>
                </a:effectLst>
              </a:rPr>
              <a:t>84-76</a:t>
            </a:r>
            <a:r>
              <a:rPr lang="zh-CN" altLang="en-US" sz="2400" b="1" dirty="0" smtClean="0">
                <a:solidFill>
                  <a:schemeClr val="bg1"/>
                </a:solidFill>
                <a:effectLst>
                  <a:outerShdw blurRad="38100" dist="38100" dir="2700000" algn="tl">
                    <a:srgbClr val="000000">
                      <a:alpha val="43137"/>
                    </a:srgbClr>
                  </a:outerShdw>
                </a:effectLst>
              </a:rPr>
              <a:t>）</a:t>
            </a:r>
            <a:endParaRPr lang="zh-CN" altLang="en-US" sz="2400" b="1" dirty="0">
              <a:solidFill>
                <a:schemeClr val="bg1"/>
              </a:solidFill>
              <a:effectLst>
                <a:outerShdw blurRad="38100" dist="38100" dir="2700000" algn="tl">
                  <a:srgbClr val="000000">
                    <a:alpha val="43137"/>
                  </a:srgbClr>
                </a:outerShdw>
              </a:effectLst>
            </a:endParaRPr>
          </a:p>
        </p:txBody>
      </p:sp>
      <p:pic>
        <p:nvPicPr>
          <p:cNvPr id="17" name="图片 16">
            <a:extLst>
              <a:ext uri="{FF2B5EF4-FFF2-40B4-BE49-F238E27FC236}">
                <a16:creationId xmlns:a16="http://schemas.microsoft.com/office/drawing/2014/main" id="{744B8CF1-88F3-4A65-BCE9-46D62FB6DEDF}"/>
              </a:ext>
            </a:extLst>
          </p:cNvPr>
          <p:cNvPicPr>
            <a:picLocks noChangeAspect="1"/>
          </p:cNvPicPr>
          <p:nvPr/>
        </p:nvPicPr>
        <p:blipFill rotWithShape="1">
          <a:blip r:embed="rId4">
            <a:extLst>
              <a:ext uri="{28A0092B-C50C-407E-A947-70E740481C1C}">
                <a14:useLocalDpi xmlns:a14="http://schemas.microsoft.com/office/drawing/2010/main" val="0"/>
              </a:ext>
            </a:extLst>
          </a:blip>
          <a:srcRect l="51300" b="4437"/>
          <a:stretch/>
        </p:blipFill>
        <p:spPr>
          <a:xfrm>
            <a:off x="7083380" y="3945332"/>
            <a:ext cx="4881093" cy="2275164"/>
          </a:xfrm>
          <a:prstGeom prst="rect">
            <a:avLst/>
          </a:prstGeom>
        </p:spPr>
      </p:pic>
    </p:spTree>
    <p:extLst>
      <p:ext uri="{BB962C8B-B14F-4D97-AF65-F5344CB8AC3E}">
        <p14:creationId xmlns:p14="http://schemas.microsoft.com/office/powerpoint/2010/main" val="3567785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3644399" y="1926801"/>
            <a:ext cx="7088558" cy="3345244"/>
            <a:chOff x="5728032" y="1751598"/>
            <a:chExt cx="5338536" cy="3345244"/>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四、资产负债表</a:t>
              </a:r>
              <a:endParaRPr lang="zh-CN" altLang="en-US"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180762" y="1722890"/>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（一）</a:t>
                  </a:r>
                  <a:endParaRPr lang="zh-CN" altLang="en-US" sz="2400" b="1" dirty="0">
                    <a:solidFill>
                      <a:schemeClr val="bg1"/>
                    </a:solidFill>
                    <a:latin typeface="+mn-ea"/>
                    <a:cs typeface="Arial Unicode MS" pitchFamily="34" charset="-122"/>
                  </a:endParaRP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1761625"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期初资产负债表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14082"/>
              <a:chOff x="4012013" y="2937501"/>
              <a:chExt cx="5135327" cy="514082"/>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14082"/>
                <a:chOff x="2165941" y="1718222"/>
                <a:chExt cx="864096" cy="514082"/>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180762" y="1770639"/>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（二）</a:t>
                  </a:r>
                  <a:endParaRPr lang="zh-CN" altLang="en-US" sz="2400" b="1" dirty="0">
                    <a:solidFill>
                      <a:schemeClr val="bg1"/>
                    </a:solidFill>
                    <a:latin typeface="+mn-ea"/>
                    <a:cs typeface="Arial Unicode MS" pitchFamily="34" charset="-122"/>
                  </a:endParaRP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1761625"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资产</a:t>
                </a:r>
                <a:r>
                  <a:rPr lang="zh-CN" altLang="en-US" sz="2400" b="1" dirty="0" smtClean="0">
                    <a:solidFill>
                      <a:schemeClr val="bg1"/>
                    </a:solidFill>
                    <a:latin typeface="微软雅黑" panose="020B0503020204020204" pitchFamily="34" charset="-122"/>
                    <a:ea typeface="微软雅黑" panose="020B0503020204020204" pitchFamily="34" charset="-122"/>
                  </a:rPr>
                  <a:t>负债变化表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195583" y="1739390"/>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（三）</a:t>
                  </a:r>
                  <a:endParaRPr lang="zh-CN" altLang="en-US" sz="2400" b="1" dirty="0">
                    <a:solidFill>
                      <a:schemeClr val="bg1"/>
                    </a:solidFill>
                    <a:latin typeface="+mn-ea"/>
                    <a:cs typeface="Arial Unicode MS" pitchFamily="34" charset="-122"/>
                  </a:endParaRP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76109" y="2960156"/>
                <a:ext cx="1761625"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期末资产负债表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63" name="TextBox 21">
              <a:extLst>
                <a:ext uri="{FF2B5EF4-FFF2-40B4-BE49-F238E27FC236}">
                  <a16:creationId xmlns:a16="http://schemas.microsoft.com/office/drawing/2014/main" id="{401A34D5-78C9-495C-8072-76D9BE29548D}"/>
                </a:ext>
              </a:extLst>
            </p:cNvPr>
            <p:cNvSpPr txBox="1"/>
            <p:nvPr/>
          </p:nvSpPr>
          <p:spPr>
            <a:xfrm>
              <a:off x="6592128" y="4635177"/>
              <a:ext cx="1298040"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重估价账户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22</a:t>
            </a:fld>
            <a:endParaRPr lang="zh-CN" altLang="en-US" dirty="0"/>
          </a:p>
        </p:txBody>
      </p:sp>
      <p:sp>
        <p:nvSpPr>
          <p:cNvPr id="32" name="文本框 31">
            <a:extLst>
              <a:ext uri="{FF2B5EF4-FFF2-40B4-BE49-F238E27FC236}">
                <a16:creationId xmlns:a16="http://schemas.microsoft.com/office/drawing/2014/main"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3686597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5360763"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四、资产负债表</a:t>
            </a:r>
            <a:r>
              <a:rPr lang="en-US" altLang="zh-CN" sz="3000" b="1" dirty="0" smtClean="0">
                <a:solidFill>
                  <a:schemeClr val="bg1"/>
                </a:solidFill>
              </a:rPr>
              <a:t>——</a:t>
            </a:r>
            <a:r>
              <a:rPr lang="zh-CN" altLang="en-US" sz="3000" b="1" dirty="0" smtClean="0">
                <a:solidFill>
                  <a:schemeClr val="bg1"/>
                </a:solidFill>
              </a:rPr>
              <a:t>存量核算</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23</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594768" y="1313645"/>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8-13  IV.1.</a:t>
            </a:r>
            <a:r>
              <a:rPr lang="zh-CN" altLang="en-US" b="1" dirty="0">
                <a:solidFill>
                  <a:schemeClr val="tx1"/>
                </a:solidFill>
              </a:rPr>
              <a:t>期</a:t>
            </a:r>
            <a:r>
              <a:rPr lang="zh-CN" altLang="en-US" b="1" dirty="0" smtClean="0">
                <a:solidFill>
                  <a:schemeClr val="tx1"/>
                </a:solidFill>
              </a:rPr>
              <a:t>初资产负债表                单位：亿元</a:t>
            </a:r>
            <a:endParaRPr lang="zh-CN" altLang="en-US" b="1" dirty="0">
              <a:solidFill>
                <a:schemeClr val="tx1"/>
              </a:solidFill>
            </a:endParaRPr>
          </a:p>
        </p:txBody>
      </p:sp>
      <p:pic>
        <p:nvPicPr>
          <p:cNvPr id="18" name="图片 17"/>
          <p:cNvPicPr>
            <a:picLocks noChangeAspect="1"/>
          </p:cNvPicPr>
          <p:nvPr/>
        </p:nvPicPr>
        <p:blipFill>
          <a:blip r:embed="rId3"/>
          <a:stretch>
            <a:fillRect/>
          </a:stretch>
        </p:blipFill>
        <p:spPr>
          <a:xfrm>
            <a:off x="244699" y="1830674"/>
            <a:ext cx="6040191" cy="2406202"/>
          </a:xfrm>
          <a:prstGeom prst="rect">
            <a:avLst/>
          </a:prstGeom>
          <a:noFill/>
          <a:ln w="9525">
            <a:noFill/>
          </a:ln>
        </p:spPr>
      </p:pic>
      <p:sp>
        <p:nvSpPr>
          <p:cNvPr id="19" name="矩形 18"/>
          <p:cNvSpPr/>
          <p:nvPr/>
        </p:nvSpPr>
        <p:spPr>
          <a:xfrm>
            <a:off x="6452509" y="1313646"/>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8-14  IV.2.</a:t>
            </a:r>
            <a:r>
              <a:rPr lang="zh-CN" altLang="en-US" b="1" dirty="0" smtClean="0">
                <a:solidFill>
                  <a:schemeClr val="tx1"/>
                </a:solidFill>
              </a:rPr>
              <a:t>资产负债变化表                单位：亿元</a:t>
            </a:r>
            <a:endParaRPr lang="zh-CN" altLang="en-US" b="1" dirty="0">
              <a:solidFill>
                <a:schemeClr val="tx1"/>
              </a:solidFill>
            </a:endParaRPr>
          </a:p>
        </p:txBody>
      </p:sp>
      <p:pic>
        <p:nvPicPr>
          <p:cNvPr id="20" name="图片 19"/>
          <p:cNvPicPr>
            <a:picLocks noChangeAspect="1"/>
          </p:cNvPicPr>
          <p:nvPr/>
        </p:nvPicPr>
        <p:blipFill>
          <a:blip r:embed="rId4"/>
          <a:stretch>
            <a:fillRect/>
          </a:stretch>
        </p:blipFill>
        <p:spPr>
          <a:xfrm>
            <a:off x="6130344" y="1830674"/>
            <a:ext cx="6061656" cy="2406202"/>
          </a:xfrm>
          <a:prstGeom prst="rect">
            <a:avLst/>
          </a:prstGeom>
          <a:noFill/>
          <a:ln w="9525">
            <a:noFill/>
          </a:ln>
        </p:spPr>
      </p:pic>
      <p:sp>
        <p:nvSpPr>
          <p:cNvPr id="21" name="矩形 20"/>
          <p:cNvSpPr/>
          <p:nvPr/>
        </p:nvSpPr>
        <p:spPr>
          <a:xfrm>
            <a:off x="515938" y="3719848"/>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8-15  IV.3.</a:t>
            </a:r>
            <a:r>
              <a:rPr lang="zh-CN" altLang="en-US" b="1" dirty="0">
                <a:solidFill>
                  <a:schemeClr val="tx1"/>
                </a:solidFill>
              </a:rPr>
              <a:t>期末</a:t>
            </a:r>
            <a:r>
              <a:rPr lang="zh-CN" altLang="en-US" b="1" dirty="0" smtClean="0">
                <a:solidFill>
                  <a:schemeClr val="tx1"/>
                </a:solidFill>
              </a:rPr>
              <a:t>资产负债表                单位：亿元</a:t>
            </a:r>
            <a:endParaRPr lang="zh-CN" altLang="en-US" b="1" dirty="0">
              <a:solidFill>
                <a:schemeClr val="tx1"/>
              </a:solidFill>
            </a:endParaRPr>
          </a:p>
        </p:txBody>
      </p:sp>
      <p:pic>
        <p:nvPicPr>
          <p:cNvPr id="25" name="图片 24"/>
          <p:cNvPicPr>
            <a:picLocks noChangeAspect="1"/>
          </p:cNvPicPr>
          <p:nvPr/>
        </p:nvPicPr>
        <p:blipFill>
          <a:blip r:embed="rId5"/>
          <a:stretch>
            <a:fillRect/>
          </a:stretch>
        </p:blipFill>
        <p:spPr>
          <a:xfrm>
            <a:off x="115911" y="4236876"/>
            <a:ext cx="6168980" cy="2502441"/>
          </a:xfrm>
          <a:prstGeom prst="rect">
            <a:avLst/>
          </a:prstGeom>
          <a:noFill/>
          <a:ln w="9525">
            <a:noFill/>
          </a:ln>
        </p:spPr>
      </p:pic>
      <p:grpSp>
        <p:nvGrpSpPr>
          <p:cNvPr id="28" name="组合 6">
            <a:extLst>
              <a:ext uri="{FF2B5EF4-FFF2-40B4-BE49-F238E27FC236}">
                <a16:creationId xmlns:a16="http://schemas.microsoft.com/office/drawing/2014/main" id="{B21E6FC1-E252-479C-833C-4198F7073FA8}"/>
              </a:ext>
            </a:extLst>
          </p:cNvPr>
          <p:cNvGrpSpPr/>
          <p:nvPr/>
        </p:nvGrpSpPr>
        <p:grpSpPr>
          <a:xfrm>
            <a:off x="6463516" y="3837904"/>
            <a:ext cx="2839293" cy="2575775"/>
            <a:chOff x="6714867" y="5110445"/>
            <a:chExt cx="4620708" cy="4620708"/>
          </a:xfrm>
        </p:grpSpPr>
        <p:grpSp>
          <p:nvGrpSpPr>
            <p:cNvPr id="29" name="组合 29">
              <a:extLst>
                <a:ext uri="{FF2B5EF4-FFF2-40B4-BE49-F238E27FC236}">
                  <a16:creationId xmlns:a16="http://schemas.microsoft.com/office/drawing/2014/main" id="{CBE75512-FE59-4F95-8519-1F3CAD45F1F3}"/>
                </a:ext>
              </a:extLst>
            </p:cNvPr>
            <p:cNvGrpSpPr/>
            <p:nvPr/>
          </p:nvGrpSpPr>
          <p:grpSpPr>
            <a:xfrm>
              <a:off x="6714867" y="5110445"/>
              <a:ext cx="4620708" cy="4620708"/>
              <a:chOff x="437448" y="1547010"/>
              <a:chExt cx="4315907" cy="4315907"/>
            </a:xfrm>
          </p:grpSpPr>
          <p:sp>
            <p:nvSpPr>
              <p:cNvPr id="31" name="椭圆 30">
                <a:extLst>
                  <a:ext uri="{FF2B5EF4-FFF2-40B4-BE49-F238E27FC236}">
                    <a16:creationId xmlns:a16="http://schemas.microsoft.com/office/drawing/2014/main" id="{D7C9272D-C886-40E8-98F9-0ED4A6BCA2B8}"/>
                  </a:ext>
                </a:extLst>
              </p:cNvPr>
              <p:cNvSpPr/>
              <p:nvPr/>
            </p:nvSpPr>
            <p:spPr>
              <a:xfrm>
                <a:off x="437448" y="1547010"/>
                <a:ext cx="4315907" cy="4315907"/>
              </a:xfrm>
              <a:prstGeom prst="ellipse">
                <a:avLst/>
              </a:prstGeom>
              <a:solidFill>
                <a:srgbClr val="EB6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2" name="矩形 9">
                <a:extLst>
                  <a:ext uri="{FF2B5EF4-FFF2-40B4-BE49-F238E27FC236}">
                    <a16:creationId xmlns:a16="http://schemas.microsoft.com/office/drawing/2014/main" id="{DEE1845F-AED1-4939-94A7-A7B9486ADB56}"/>
                  </a:ext>
                </a:extLst>
              </p:cNvPr>
              <p:cNvSpPr/>
              <p:nvPr/>
            </p:nvSpPr>
            <p:spPr>
              <a:xfrm>
                <a:off x="652747" y="1929951"/>
                <a:ext cx="3885312"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smtClean="0">
                    <a:solidFill>
                      <a:srgbClr val="595959"/>
                    </a:solidFill>
                    <a:latin typeface="微软雅黑" panose="020B0503020204020204" pitchFamily="34" charset="-122"/>
                    <a:ea typeface="微软雅黑" panose="020B0503020204020204" pitchFamily="34" charset="-122"/>
                  </a:rPr>
                  <a:t>表内平衡</a:t>
                </a:r>
                <a:endParaRPr lang="zh-CN" altLang="en-US" sz="2600" b="1" dirty="0">
                  <a:solidFill>
                    <a:srgbClr val="595959"/>
                  </a:solidFill>
                  <a:latin typeface="微软雅黑" panose="020B0503020204020204" pitchFamily="34" charset="-122"/>
                  <a:ea typeface="微软雅黑" panose="020B0503020204020204" pitchFamily="34" charset="-122"/>
                </a:endParaRPr>
              </a:p>
            </p:txBody>
          </p:sp>
        </p:grpSp>
        <p:sp>
          <p:nvSpPr>
            <p:cNvPr id="30" name="TextBox 29">
              <a:extLst>
                <a:ext uri="{FF2B5EF4-FFF2-40B4-BE49-F238E27FC236}">
                  <a16:creationId xmlns:a16="http://schemas.microsoft.com/office/drawing/2014/main" id="{213976AF-7241-440B-8046-A5921BED0C0C}"/>
                </a:ext>
              </a:extLst>
            </p:cNvPr>
            <p:cNvSpPr txBox="1"/>
            <p:nvPr/>
          </p:nvSpPr>
          <p:spPr>
            <a:xfrm>
              <a:off x="6945371" y="6768724"/>
              <a:ext cx="4148160" cy="993822"/>
            </a:xfrm>
            <a:prstGeom prst="rect">
              <a:avLst/>
            </a:prstGeom>
            <a:noFill/>
          </p:spPr>
          <p:txBody>
            <a:bodyPr wrap="square" rtlCol="0">
              <a:spAutoFit/>
            </a:bodyPr>
            <a:lstStyle/>
            <a:p>
              <a:pPr lvl="0" algn="ctr" defTabSz="1244600">
                <a:lnSpc>
                  <a:spcPct val="150000"/>
                </a:lnSpc>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资产</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负债</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净值</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5">
            <a:extLst>
              <a:ext uri="{FF2B5EF4-FFF2-40B4-BE49-F238E27FC236}">
                <a16:creationId xmlns:a16="http://schemas.microsoft.com/office/drawing/2014/main" id="{26696704-00B2-40A1-909F-96964C13CF3D}"/>
              </a:ext>
            </a:extLst>
          </p:cNvPr>
          <p:cNvGrpSpPr/>
          <p:nvPr/>
        </p:nvGrpSpPr>
        <p:grpSpPr>
          <a:xfrm>
            <a:off x="9374800" y="3785935"/>
            <a:ext cx="2676668" cy="2627744"/>
            <a:chOff x="1624621" y="5219191"/>
            <a:chExt cx="4620708" cy="4620708"/>
          </a:xfrm>
        </p:grpSpPr>
        <p:grpSp>
          <p:nvGrpSpPr>
            <p:cNvPr id="39" name="组合 26">
              <a:extLst>
                <a:ext uri="{FF2B5EF4-FFF2-40B4-BE49-F238E27FC236}">
                  <a16:creationId xmlns:a16="http://schemas.microsoft.com/office/drawing/2014/main" id="{80FFC021-5ADD-42FC-A642-CCCD9F3EA5ED}"/>
                </a:ext>
              </a:extLst>
            </p:cNvPr>
            <p:cNvGrpSpPr/>
            <p:nvPr/>
          </p:nvGrpSpPr>
          <p:grpSpPr>
            <a:xfrm>
              <a:off x="1624621" y="5219191"/>
              <a:ext cx="4620708" cy="4620708"/>
              <a:chOff x="437448" y="1547010"/>
              <a:chExt cx="4315907" cy="4315907"/>
            </a:xfrm>
          </p:grpSpPr>
          <p:sp>
            <p:nvSpPr>
              <p:cNvPr id="41" name="椭圆 40">
                <a:extLst>
                  <a:ext uri="{FF2B5EF4-FFF2-40B4-BE49-F238E27FC236}">
                    <a16:creationId xmlns:a16="http://schemas.microsoft.com/office/drawing/2014/main" id="{751C4920-7F8E-4B76-B577-83AE5F8025CE}"/>
                  </a:ext>
                </a:extLst>
              </p:cNvPr>
              <p:cNvSpPr/>
              <p:nvPr/>
            </p:nvSpPr>
            <p:spPr>
              <a:xfrm>
                <a:off x="437448" y="1547010"/>
                <a:ext cx="4315907" cy="4315907"/>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2" name="矩形 9">
                <a:extLst>
                  <a:ext uri="{FF2B5EF4-FFF2-40B4-BE49-F238E27FC236}">
                    <a16:creationId xmlns:a16="http://schemas.microsoft.com/office/drawing/2014/main" id="{3FB1BC20-A16A-43D7-9DC6-B8FF54BDB92E}"/>
                  </a:ext>
                </a:extLst>
              </p:cNvPr>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smtClean="0">
                    <a:solidFill>
                      <a:srgbClr val="595959"/>
                    </a:solidFill>
                    <a:latin typeface="微软雅黑" panose="020B0503020204020204" pitchFamily="34" charset="-122"/>
                    <a:ea typeface="微软雅黑" panose="020B0503020204020204" pitchFamily="34" charset="-122"/>
                  </a:rPr>
                  <a:t>表间平衡</a:t>
                </a:r>
                <a:endParaRPr lang="zh-CN" altLang="en-US" sz="2600" b="1" dirty="0">
                  <a:solidFill>
                    <a:srgbClr val="595959"/>
                  </a:solidFill>
                  <a:latin typeface="微软雅黑" panose="020B0503020204020204" pitchFamily="34" charset="-122"/>
                  <a:ea typeface="微软雅黑" panose="020B0503020204020204" pitchFamily="34" charset="-122"/>
                </a:endParaRPr>
              </a:p>
            </p:txBody>
          </p:sp>
        </p:grpSp>
        <p:sp>
          <p:nvSpPr>
            <p:cNvPr id="40" name="TextBox 16">
              <a:extLst>
                <a:ext uri="{FF2B5EF4-FFF2-40B4-BE49-F238E27FC236}">
                  <a16:creationId xmlns:a16="http://schemas.microsoft.com/office/drawing/2014/main" id="{71B22274-F378-430A-B85B-965550DC8029}"/>
                </a:ext>
              </a:extLst>
            </p:cNvPr>
            <p:cNvSpPr txBox="1"/>
            <p:nvPr/>
          </p:nvSpPr>
          <p:spPr>
            <a:xfrm>
              <a:off x="1855126" y="6781125"/>
              <a:ext cx="4159704" cy="2760140"/>
            </a:xfrm>
            <a:prstGeom prst="rect">
              <a:avLst/>
            </a:prstGeom>
            <a:noFill/>
          </p:spPr>
          <p:txBody>
            <a:bodyPr wrap="square" rtlCol="0">
              <a:spAutoFit/>
            </a:bodyPr>
            <a:lstStyle/>
            <a:p>
              <a:pPr algn="ctr" defTabSz="1244600">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期初存量</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期内流量变化</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期末存量</a:t>
              </a:r>
            </a:p>
            <a:p>
              <a:pPr lvl="0" algn="ctr" defTabSz="1244600">
                <a:lnSpc>
                  <a:spcPct val="150000"/>
                </a:lnSpc>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760115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5360763"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四、资产负债表</a:t>
            </a:r>
            <a:r>
              <a:rPr lang="en-US" altLang="zh-CN" sz="3000" b="1" dirty="0" smtClean="0">
                <a:solidFill>
                  <a:schemeClr val="bg1"/>
                </a:solidFill>
              </a:rPr>
              <a:t>——</a:t>
            </a:r>
            <a:r>
              <a:rPr lang="zh-CN" altLang="en-US" sz="3000" b="1" dirty="0" smtClean="0">
                <a:solidFill>
                  <a:schemeClr val="bg1"/>
                </a:solidFill>
              </a:rPr>
              <a:t>存量核算</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24</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7" name="矩形 6"/>
          <p:cNvSpPr/>
          <p:nvPr/>
        </p:nvSpPr>
        <p:spPr>
          <a:xfrm>
            <a:off x="6393384" y="498530"/>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8-16  </a:t>
            </a:r>
            <a:r>
              <a:rPr lang="zh-CN" altLang="en-US" b="1" dirty="0" smtClean="0">
                <a:solidFill>
                  <a:schemeClr val="tx1"/>
                </a:solidFill>
              </a:rPr>
              <a:t>资产负债变化构成表                单位：亿元</a:t>
            </a:r>
            <a:endParaRPr lang="zh-CN" altLang="en-US" b="1" dirty="0">
              <a:solidFill>
                <a:schemeClr val="tx1"/>
              </a:solidFill>
            </a:endParaRPr>
          </a:p>
        </p:txBody>
      </p:sp>
      <p:pic>
        <p:nvPicPr>
          <p:cNvPr id="33" name="图片 32"/>
          <p:cNvPicPr>
            <a:picLocks noChangeAspect="1"/>
          </p:cNvPicPr>
          <p:nvPr/>
        </p:nvPicPr>
        <p:blipFill>
          <a:blip r:embed="rId3"/>
          <a:stretch>
            <a:fillRect/>
          </a:stretch>
        </p:blipFill>
        <p:spPr>
          <a:xfrm>
            <a:off x="6011294" y="1015558"/>
            <a:ext cx="6180706" cy="5723759"/>
          </a:xfrm>
          <a:prstGeom prst="rect">
            <a:avLst/>
          </a:prstGeom>
          <a:noFill/>
          <a:ln w="9525">
            <a:noFill/>
          </a:ln>
        </p:spPr>
      </p:pic>
      <p:grpSp>
        <p:nvGrpSpPr>
          <p:cNvPr id="34" name="组合 33">
            <a:extLst>
              <a:ext uri="{FF2B5EF4-FFF2-40B4-BE49-F238E27FC236}">
                <a16:creationId xmlns:a16="http://schemas.microsoft.com/office/drawing/2014/main" id="{64E0D5C9-2305-4AAE-ADB3-A65AA685B074}"/>
              </a:ext>
            </a:extLst>
          </p:cNvPr>
          <p:cNvGrpSpPr/>
          <p:nvPr/>
        </p:nvGrpSpPr>
        <p:grpSpPr>
          <a:xfrm>
            <a:off x="90152" y="1145358"/>
            <a:ext cx="5921142" cy="5255442"/>
            <a:chOff x="581711" y="2613132"/>
            <a:chExt cx="6666814" cy="3286223"/>
          </a:xfrm>
        </p:grpSpPr>
        <p:sp>
          <p:nvSpPr>
            <p:cNvPr id="35" name="矩形 34">
              <a:extLst>
                <a:ext uri="{FF2B5EF4-FFF2-40B4-BE49-F238E27FC236}">
                  <a16:creationId xmlns:a16="http://schemas.microsoft.com/office/drawing/2014/main" id="{F7D92181-5A06-45D7-B1E8-005CA3F9434D}"/>
                </a:ext>
              </a:extLst>
            </p:cNvPr>
            <p:cNvSpPr/>
            <p:nvPr/>
          </p:nvSpPr>
          <p:spPr>
            <a:xfrm>
              <a:off x="992172" y="2788470"/>
              <a:ext cx="5998874" cy="2655843"/>
            </a:xfrm>
            <a:prstGeom prst="rect">
              <a:avLst/>
            </a:prstGeom>
          </p:spPr>
          <p:txBody>
            <a:bodyPr wrap="square">
              <a:spAutoFit/>
            </a:bodyPr>
            <a:lstStyle/>
            <a:p>
              <a:r>
                <a:rPr lang="zh-CN" altLang="en-US" b="1" dirty="0" smtClean="0"/>
                <a:t>资产负债变化表与积累账户各个项目存在对应关系，可通过资产负债变化构成表揭示：</a:t>
              </a:r>
              <a:endParaRPr lang="en-US" altLang="zh-CN" b="1" dirty="0" smtClean="0"/>
            </a:p>
            <a:p>
              <a:pPr marL="285750" indent="-285750">
                <a:buFont typeface="Wingdings" pitchFamily="2" charset="2"/>
                <a:buChar char="Ø"/>
              </a:pPr>
              <a:r>
                <a:rPr lang="zh-CN" altLang="en-US" dirty="0" smtClean="0"/>
                <a:t>非金融资产</a:t>
              </a:r>
              <a:r>
                <a:rPr lang="en-US" altLang="zh-CN" dirty="0" smtClean="0"/>
                <a:t>482=</a:t>
              </a:r>
              <a:r>
                <a:rPr lang="zh-CN" altLang="en-US" dirty="0" smtClean="0"/>
                <a:t>（资本账户中的）</a:t>
              </a:r>
              <a:r>
                <a:rPr lang="en-US" altLang="zh-CN" dirty="0" smtClean="0"/>
                <a:t>414-222+</a:t>
              </a:r>
              <a:r>
                <a:rPr lang="zh-CN" altLang="en-US" dirty="0" smtClean="0"/>
                <a:t>（资产物量其他变化账户中的）</a:t>
              </a:r>
              <a:r>
                <a:rPr lang="en-US" altLang="zh-CN" dirty="0" smtClean="0"/>
                <a:t>17-7+</a:t>
              </a:r>
              <a:r>
                <a:rPr lang="zh-CN" altLang="en-US" dirty="0" smtClean="0"/>
                <a:t>（重估价账户中的）</a:t>
              </a:r>
              <a:r>
                <a:rPr lang="en-US" altLang="zh-CN" dirty="0" smtClean="0"/>
                <a:t>280</a:t>
              </a:r>
            </a:p>
            <a:p>
              <a:endParaRPr lang="en-US" altLang="zh-CN" dirty="0" smtClean="0"/>
            </a:p>
            <a:p>
              <a:pPr marL="285750" indent="-285750">
                <a:buFont typeface="Wingdings" pitchFamily="2" charset="2"/>
                <a:buChar char="Ø"/>
              </a:pPr>
              <a:r>
                <a:rPr lang="zh-CN" altLang="en-US" dirty="0" smtClean="0"/>
                <a:t>金融资产</a:t>
              </a:r>
              <a:r>
                <a:rPr lang="en-US" altLang="zh-CN" dirty="0" smtClean="0"/>
                <a:t>523=</a:t>
              </a:r>
              <a:r>
                <a:rPr lang="zh-CN" altLang="en-US" dirty="0" smtClean="0"/>
                <a:t>（金融账户中的）</a:t>
              </a:r>
              <a:r>
                <a:rPr lang="en-US" altLang="zh-CN" dirty="0" smtClean="0"/>
                <a:t>436+</a:t>
              </a:r>
              <a:r>
                <a:rPr lang="zh-CN" altLang="en-US" dirty="0" smtClean="0"/>
                <a:t>（资产物量其他变化账户中的）</a:t>
              </a:r>
              <a:r>
                <a:rPr lang="en-US" altLang="zh-CN" dirty="0" smtClean="0"/>
                <a:t>3+</a:t>
              </a:r>
              <a:r>
                <a:rPr lang="zh-CN" altLang="en-US" dirty="0" smtClean="0"/>
                <a:t>（重估价账户中的）</a:t>
              </a:r>
              <a:r>
                <a:rPr lang="en-US" altLang="zh-CN" dirty="0" smtClean="0"/>
                <a:t>84</a:t>
              </a:r>
            </a:p>
            <a:p>
              <a:endParaRPr lang="en-US" altLang="zh-CN" dirty="0" smtClean="0"/>
            </a:p>
            <a:p>
              <a:pPr marL="285750" indent="-285750">
                <a:buFont typeface="Wingdings" pitchFamily="2" charset="2"/>
                <a:buChar char="Ø"/>
              </a:pPr>
              <a:r>
                <a:rPr lang="zh-CN" altLang="en-US" dirty="0" smtClean="0"/>
                <a:t>负债</a:t>
              </a:r>
              <a:r>
                <a:rPr lang="en-US" altLang="zh-CN" dirty="0" smtClean="0"/>
                <a:t>505=</a:t>
              </a:r>
              <a:r>
                <a:rPr lang="zh-CN" altLang="en-US" dirty="0" smtClean="0"/>
                <a:t>（金融账户中的）</a:t>
              </a:r>
              <a:r>
                <a:rPr lang="en-US" altLang="zh-CN" dirty="0" smtClean="0"/>
                <a:t>426+</a:t>
              </a:r>
              <a:r>
                <a:rPr lang="zh-CN" altLang="en-US" dirty="0" smtClean="0"/>
                <a:t>（重估价账户中的）</a:t>
              </a:r>
              <a:r>
                <a:rPr lang="en-US" altLang="zh-CN" dirty="0" smtClean="0"/>
                <a:t>76+</a:t>
              </a:r>
              <a:r>
                <a:rPr lang="zh-CN" altLang="en-US" dirty="0" smtClean="0"/>
                <a:t>（资产物量其他变化账户中的）</a:t>
              </a:r>
              <a:r>
                <a:rPr lang="en-US" altLang="zh-CN" dirty="0" smtClean="0"/>
                <a:t>3</a:t>
              </a:r>
            </a:p>
            <a:p>
              <a:endParaRPr lang="en-US" altLang="zh-CN" dirty="0" smtClean="0"/>
            </a:p>
            <a:p>
              <a:pPr marL="285750" indent="-285750">
                <a:buFont typeface="Wingdings" pitchFamily="2" charset="2"/>
                <a:buChar char="Ø"/>
              </a:pPr>
              <a:r>
                <a:rPr lang="zh-CN" altLang="en-US" dirty="0" smtClean="0"/>
                <a:t>净值</a:t>
              </a:r>
              <a:r>
                <a:rPr lang="en-US" altLang="zh-CN" dirty="0" smtClean="0"/>
                <a:t>500=</a:t>
              </a:r>
              <a:r>
                <a:rPr lang="zh-CN" altLang="en-US" dirty="0" smtClean="0"/>
                <a:t>（资本账户中的）</a:t>
              </a:r>
              <a:r>
                <a:rPr lang="en-US" altLang="zh-CN" dirty="0" smtClean="0"/>
                <a:t>202+</a:t>
              </a:r>
              <a:r>
                <a:rPr lang="zh-CN" altLang="en-US" dirty="0" smtClean="0"/>
                <a:t>（资产物量其他变化账户中的）</a:t>
              </a:r>
              <a:r>
                <a:rPr lang="en-US" altLang="zh-CN" dirty="0" smtClean="0"/>
                <a:t>10+</a:t>
              </a:r>
              <a:r>
                <a:rPr lang="zh-CN" altLang="en-US" dirty="0" smtClean="0"/>
                <a:t>（重估价账户中的）</a:t>
              </a:r>
              <a:r>
                <a:rPr lang="en-US" altLang="zh-CN" dirty="0" smtClean="0"/>
                <a:t>288</a:t>
              </a:r>
              <a:endParaRPr lang="zh-CN" altLang="en-US" dirty="0"/>
            </a:p>
          </p:txBody>
        </p:sp>
        <p:sp>
          <p:nvSpPr>
            <p:cNvPr id="36" name="圆角矩形 9">
              <a:extLst>
                <a:ext uri="{FF2B5EF4-FFF2-40B4-BE49-F238E27FC236}">
                  <a16:creationId xmlns:a16="http://schemas.microsoft.com/office/drawing/2014/main" id="{158B8547-4C51-4C63-92C0-3B7B9F511496}"/>
                </a:ext>
              </a:extLst>
            </p:cNvPr>
            <p:cNvSpPr/>
            <p:nvPr/>
          </p:nvSpPr>
          <p:spPr>
            <a:xfrm>
              <a:off x="581711" y="2613132"/>
              <a:ext cx="6666814"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Tree>
    <p:extLst>
      <p:ext uri="{BB962C8B-B14F-4D97-AF65-F5344CB8AC3E}">
        <p14:creationId xmlns:p14="http://schemas.microsoft.com/office/powerpoint/2010/main" val="42476989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5684569" cy="553998"/>
          </a:xfrm>
          <a:prstGeom prst="rect">
            <a:avLst/>
          </a:prstGeom>
        </p:spPr>
        <p:txBody>
          <a:bodyPr wrap="none">
            <a:spAutoFit/>
          </a:bodyPr>
          <a:lstStyle/>
          <a:p>
            <a:r>
              <a:rPr lang="zh-CN" altLang="en-US" sz="3000" b="1" dirty="0">
                <a:solidFill>
                  <a:schemeClr val="bg1"/>
                </a:solidFill>
              </a:rPr>
              <a:t> 五</a:t>
            </a:r>
            <a:r>
              <a:rPr lang="zh-CN" altLang="en-US" sz="3000" b="1" dirty="0" smtClean="0">
                <a:solidFill>
                  <a:schemeClr val="bg1"/>
                </a:solidFill>
              </a:rPr>
              <a:t>、对外交易账户（国外账户）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25</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pic>
        <p:nvPicPr>
          <p:cNvPr id="11" name="图片 10">
            <a:extLst>
              <a:ext uri="{FF2B5EF4-FFF2-40B4-BE49-F238E27FC236}">
                <a16:creationId xmlns:a16="http://schemas.microsoft.com/office/drawing/2014/main" id="{E94DCA06-4D74-4C97-9318-280BA45591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117" r="61860"/>
          <a:stretch/>
        </p:blipFill>
        <p:spPr>
          <a:xfrm>
            <a:off x="835727" y="1207003"/>
            <a:ext cx="3162024" cy="4600882"/>
          </a:xfrm>
          <a:prstGeom prst="rect">
            <a:avLst/>
          </a:prstGeom>
        </p:spPr>
      </p:pic>
      <p:sp>
        <p:nvSpPr>
          <p:cNvPr id="12" name="矩形: 圆角 13">
            <a:extLst>
              <a:ext uri="{FF2B5EF4-FFF2-40B4-BE49-F238E27FC236}">
                <a16:creationId xmlns:a16="http://schemas.microsoft.com/office/drawing/2014/main" id="{AF7C46C9-AB34-4263-ABD5-83695A11981A}"/>
              </a:ext>
            </a:extLst>
          </p:cNvPr>
          <p:cNvSpPr/>
          <p:nvPr/>
        </p:nvSpPr>
        <p:spPr>
          <a:xfrm>
            <a:off x="3848100" y="1207003"/>
            <a:ext cx="7658100" cy="4845860"/>
          </a:xfrm>
          <a:prstGeom prst="roundRect">
            <a:avLst>
              <a:gd name="adj" fmla="val 2156"/>
            </a:avLst>
          </a:prstGeom>
          <a:solidFill>
            <a:srgbClr val="00A9F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5">
            <a:extLst>
              <a:ext uri="{FF2B5EF4-FFF2-40B4-BE49-F238E27FC236}">
                <a16:creationId xmlns:a16="http://schemas.microsoft.com/office/drawing/2014/main" id="{87FDA447-E391-4F9E-B0E0-8967B2AF4F8C}"/>
              </a:ext>
            </a:extLst>
          </p:cNvPr>
          <p:cNvSpPr/>
          <p:nvPr/>
        </p:nvSpPr>
        <p:spPr>
          <a:xfrm>
            <a:off x="3990002" y="2328688"/>
            <a:ext cx="7374295" cy="2602489"/>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lnSpc>
                <a:spcPct val="150000"/>
              </a:lnSpc>
              <a:spcBef>
                <a:spcPct val="0"/>
              </a:spcBef>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1</a:t>
            </a:r>
            <a:r>
              <a:rPr lang="zh-CN" altLang="en-US" sz="2400" b="1" dirty="0" smtClean="0">
                <a:solidFill>
                  <a:schemeClr val="bg1"/>
                </a:solidFill>
                <a:latin typeface="微软雅黑" panose="020B0503020204020204" pitchFamily="34" charset="-122"/>
                <a:ea typeface="微软雅黑" panose="020B0503020204020204" pitchFamily="34" charset="-122"/>
              </a:rPr>
              <a:t>）国外在核算结构中起着类似于一个机构部门的作用，国外账户是从国外的角度设立的</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2</a:t>
            </a:r>
            <a:r>
              <a:rPr lang="zh-CN" altLang="en-US" sz="2400" b="1" dirty="0" smtClean="0">
                <a:solidFill>
                  <a:schemeClr val="bg1"/>
                </a:solidFill>
                <a:latin typeface="微软雅黑" panose="020B0503020204020204" pitchFamily="34" charset="-122"/>
                <a:ea typeface="微软雅黑" panose="020B0503020204020204" pitchFamily="34" charset="-122"/>
              </a:rPr>
              <a:t>）国外账户的体系设置与国内账户是一致的</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04355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六、综合经济账户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26</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pic>
        <p:nvPicPr>
          <p:cNvPr id="9" name="图片 8">
            <a:extLst>
              <a:ext uri="{FF2B5EF4-FFF2-40B4-BE49-F238E27FC236}">
                <a16:creationId xmlns:a16="http://schemas.microsoft.com/office/drawing/2014/main" id="{706CA55D-B9A9-44FE-88CF-CFC72EDB91AF}"/>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515938" y="1192237"/>
            <a:ext cx="10362343" cy="4744924"/>
          </a:xfrm>
          <a:prstGeom prst="rect">
            <a:avLst/>
          </a:prstGeom>
        </p:spPr>
      </p:pic>
      <p:sp>
        <p:nvSpPr>
          <p:cNvPr id="14" name="矩形 13">
            <a:extLst>
              <a:ext uri="{FF2B5EF4-FFF2-40B4-BE49-F238E27FC236}">
                <a16:creationId xmlns:a16="http://schemas.microsoft.com/office/drawing/2014/main" id="{4DAB6E00-CA5B-4359-A5DC-BBE2597BB2F3}"/>
              </a:ext>
            </a:extLst>
          </p:cNvPr>
          <p:cNvSpPr/>
          <p:nvPr/>
        </p:nvSpPr>
        <p:spPr>
          <a:xfrm>
            <a:off x="1579471" y="1972873"/>
            <a:ext cx="8235275" cy="1865126"/>
          </a:xfrm>
          <a:prstGeom prst="rect">
            <a:avLst/>
          </a:prstGeom>
        </p:spPr>
        <p:txBody>
          <a:bodyPr wrap="square">
            <a:spAutoFit/>
          </a:bodyPr>
          <a:lstStyle/>
          <a:p>
            <a:pPr algn="just">
              <a:lnSpc>
                <a:spcPct val="120000"/>
              </a:lnSpc>
            </a:pPr>
            <a:r>
              <a:rPr lang="zh-CN" altLang="en-US" sz="2400" b="1" dirty="0" smtClean="0">
                <a:solidFill>
                  <a:schemeClr val="bg1"/>
                </a:solidFill>
              </a:rPr>
              <a:t>综合经济账户是将相对独立的经常账户、积累账户、资产负债表和国外账户等综合在 一起形成的账户平衡表；</a:t>
            </a:r>
            <a:endParaRPr lang="en-US" altLang="zh-CN" sz="2400" b="1" dirty="0" smtClean="0">
              <a:solidFill>
                <a:schemeClr val="bg1"/>
              </a:solidFill>
            </a:endParaRPr>
          </a:p>
          <a:p>
            <a:pPr algn="just">
              <a:lnSpc>
                <a:spcPct val="120000"/>
              </a:lnSpc>
            </a:pPr>
            <a:r>
              <a:rPr lang="zh-CN" altLang="en-US" sz="2400" b="1" dirty="0" smtClean="0">
                <a:solidFill>
                  <a:schemeClr val="bg1"/>
                </a:solidFill>
              </a:rPr>
              <a:t>综合经济账户可分为：国民经济总体综合经济账户和按机构部门分组的综合经济账户</a:t>
            </a:r>
            <a:endParaRPr lang="zh-CN" altLang="en-US" sz="2400" b="1" dirty="0">
              <a:solidFill>
                <a:schemeClr val="bg1"/>
              </a:solidFill>
            </a:endParaRPr>
          </a:p>
        </p:txBody>
      </p:sp>
    </p:spTree>
    <p:extLst>
      <p:ext uri="{BB962C8B-B14F-4D97-AF65-F5344CB8AC3E}">
        <p14:creationId xmlns:p14="http://schemas.microsoft.com/office/powerpoint/2010/main" val="3406362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3644399" y="2090978"/>
            <a:ext cx="7088558" cy="2670129"/>
            <a:chOff x="5728032" y="1751598"/>
            <a:chExt cx="5338536" cy="2670129"/>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第二</a:t>
              </a:r>
              <a:r>
                <a:rPr lang="zh-CN" altLang="en-US" sz="3200" b="1" dirty="0" smtClean="0">
                  <a:latin typeface="微软雅黑" panose="020B0503020204020204" pitchFamily="34" charset="-122"/>
                  <a:ea typeface="微软雅黑" panose="020B0503020204020204" pitchFamily="34" charset="-122"/>
                </a:rPr>
                <a:t>节  国民经济矩阵</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3152381"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矩阵表及国民经济矩阵的特点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2920589"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国民经济矩阵的扩展与分解</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76109" y="2960156"/>
                <a:ext cx="2920589"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国民经济总体矩阵表的解读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27</a:t>
            </a:fld>
            <a:endParaRPr lang="zh-CN" altLang="en-US" dirty="0"/>
          </a:p>
        </p:txBody>
      </p:sp>
      <p:sp>
        <p:nvSpPr>
          <p:cNvPr id="32" name="文本框 31">
            <a:extLst>
              <a:ext uri="{FF2B5EF4-FFF2-40B4-BE49-F238E27FC236}">
                <a16:creationId xmlns:a16="http://schemas.microsoft.com/office/drawing/2014/main"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400575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6069290"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、矩阵表和国民经济矩阵的特点</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28</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aphicFrame>
        <p:nvGraphicFramePr>
          <p:cNvPr id="5" name="图示 4"/>
          <p:cNvGraphicFramePr/>
          <p:nvPr>
            <p:extLst>
              <p:ext uri="{D42A27DB-BD31-4B8C-83A1-F6EECF244321}">
                <p14:modId xmlns:p14="http://schemas.microsoft.com/office/powerpoint/2010/main" val="1276319288"/>
              </p:ext>
            </p:extLst>
          </p:nvPr>
        </p:nvGraphicFramePr>
        <p:xfrm>
          <a:off x="167425" y="1133340"/>
          <a:ext cx="6078829" cy="5203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5"/>
          <p:cNvGraphicFramePr/>
          <p:nvPr>
            <p:extLst>
              <p:ext uri="{D42A27DB-BD31-4B8C-83A1-F6EECF244321}">
                <p14:modId xmlns:p14="http://schemas.microsoft.com/office/powerpoint/2010/main" val="3443172264"/>
              </p:ext>
            </p:extLst>
          </p:nvPr>
        </p:nvGraphicFramePr>
        <p:xfrm>
          <a:off x="6310647" y="1017431"/>
          <a:ext cx="5600878" cy="54213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28091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5684569"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二、国民经济矩阵的扩展与分解</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29</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pic>
        <p:nvPicPr>
          <p:cNvPr id="8" name="图片 7"/>
          <p:cNvPicPr>
            <a:picLocks noChangeAspect="1"/>
          </p:cNvPicPr>
          <p:nvPr/>
        </p:nvPicPr>
        <p:blipFill>
          <a:blip r:embed="rId3"/>
          <a:stretch>
            <a:fillRect/>
          </a:stretch>
        </p:blipFill>
        <p:spPr>
          <a:xfrm>
            <a:off x="0" y="1004550"/>
            <a:ext cx="6563385" cy="5734767"/>
          </a:xfrm>
          <a:prstGeom prst="rect">
            <a:avLst/>
          </a:prstGeom>
          <a:noFill/>
          <a:ln w="9525">
            <a:noFill/>
          </a:ln>
        </p:spPr>
      </p:pic>
      <p:graphicFrame>
        <p:nvGraphicFramePr>
          <p:cNvPr id="7" name="图示 6"/>
          <p:cNvGraphicFramePr/>
          <p:nvPr>
            <p:extLst>
              <p:ext uri="{D42A27DB-BD31-4B8C-83A1-F6EECF244321}">
                <p14:modId xmlns:p14="http://schemas.microsoft.com/office/powerpoint/2010/main" val="4267359455"/>
              </p:ext>
            </p:extLst>
          </p:nvPr>
        </p:nvGraphicFramePr>
        <p:xfrm>
          <a:off x="6670807" y="1004550"/>
          <a:ext cx="5405283" cy="5421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103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6D4942EE-5E74-F845-AF24-1BC769A16B87}"/>
              </a:ext>
            </a:extLst>
          </p:cNvPr>
          <p:cNvGrpSpPr/>
          <p:nvPr/>
        </p:nvGrpSpPr>
        <p:grpSpPr>
          <a:xfrm>
            <a:off x="3071177" y="4867392"/>
            <a:ext cx="8282073" cy="616177"/>
            <a:chOff x="4774354" y="1713865"/>
            <a:chExt cx="4647919" cy="616177"/>
          </a:xfrm>
        </p:grpSpPr>
        <p:sp>
          <p:nvSpPr>
            <p:cNvPr id="35" name="矩形 34">
              <a:extLst>
                <a:ext uri="{FF2B5EF4-FFF2-40B4-BE49-F238E27FC236}">
                  <a16:creationId xmlns:a16="http://schemas.microsoft.com/office/drawing/2014/main" id="{312F4CB2-A20D-F244-B936-2A2C1BAF107C}"/>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6" name="직사각형 59">
              <a:extLst>
                <a:ext uri="{FF2B5EF4-FFF2-40B4-BE49-F238E27FC236}">
                  <a16:creationId xmlns:a16="http://schemas.microsoft.com/office/drawing/2014/main" id="{E8C5129A-2FE7-AC4C-A34D-C3A110FFD0E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第四节 </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附属核算</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1" name="组合 30">
            <a:extLst>
              <a:ext uri="{FF2B5EF4-FFF2-40B4-BE49-F238E27FC236}">
                <a16:creationId xmlns:a16="http://schemas.microsoft.com/office/drawing/2014/main" id="{2EC7A2BA-C0DC-9241-8F8C-E2B8DC732580}"/>
              </a:ext>
            </a:extLst>
          </p:cNvPr>
          <p:cNvGrpSpPr/>
          <p:nvPr/>
        </p:nvGrpSpPr>
        <p:grpSpPr>
          <a:xfrm>
            <a:off x="3067964" y="3750340"/>
            <a:ext cx="8282073" cy="616177"/>
            <a:chOff x="4784414" y="3011329"/>
            <a:chExt cx="4647919" cy="616177"/>
          </a:xfrm>
        </p:grpSpPr>
        <p:sp>
          <p:nvSpPr>
            <p:cNvPr id="32" name="矩形 31">
              <a:extLst>
                <a:ext uri="{FF2B5EF4-FFF2-40B4-BE49-F238E27FC236}">
                  <a16:creationId xmlns:a16="http://schemas.microsoft.com/office/drawing/2014/main" id="{0BB2691D-6A8D-4B4C-A0B6-BE13CF2D7B41}"/>
                </a:ext>
              </a:extLst>
            </p:cNvPr>
            <p:cNvSpPr/>
            <p:nvPr/>
          </p:nvSpPr>
          <p:spPr>
            <a:xfrm>
              <a:off x="4784414" y="3011329"/>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3" name="직사각형 59">
              <a:extLst>
                <a:ext uri="{FF2B5EF4-FFF2-40B4-BE49-F238E27FC236}">
                  <a16:creationId xmlns:a16="http://schemas.microsoft.com/office/drawing/2014/main" id="{79926A28-801D-1A44-9E3B-7D683144835E}"/>
                </a:ext>
              </a:extLst>
            </p:cNvPr>
            <p:cNvSpPr>
              <a:spLocks noChangeArrowheads="1"/>
            </p:cNvSpPr>
            <p:nvPr/>
          </p:nvSpPr>
          <p:spPr bwMode="auto">
            <a:xfrm>
              <a:off x="5350844" y="3088586"/>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第三节 </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社会核算矩阵</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8" name="组合 27">
            <a:extLst>
              <a:ext uri="{FF2B5EF4-FFF2-40B4-BE49-F238E27FC236}">
                <a16:creationId xmlns:a16="http://schemas.microsoft.com/office/drawing/2014/main" id="{665B8483-7229-A348-9FCC-AE176B008B86}"/>
              </a:ext>
            </a:extLst>
          </p:cNvPr>
          <p:cNvGrpSpPr/>
          <p:nvPr/>
        </p:nvGrpSpPr>
        <p:grpSpPr>
          <a:xfrm>
            <a:off x="3036096" y="2626032"/>
            <a:ext cx="8282073" cy="616177"/>
            <a:chOff x="4774354" y="1713865"/>
            <a:chExt cx="4647919" cy="616177"/>
          </a:xfrm>
        </p:grpSpPr>
        <p:sp>
          <p:nvSpPr>
            <p:cNvPr id="29" name="矩形 28">
              <a:extLst>
                <a:ext uri="{FF2B5EF4-FFF2-40B4-BE49-F238E27FC236}">
                  <a16:creationId xmlns:a16="http://schemas.microsoft.com/office/drawing/2014/main" id="{9AFA8613-CC3F-2B40-8F19-033CE692563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0" name="직사각형 59">
              <a:extLst>
                <a:ext uri="{FF2B5EF4-FFF2-40B4-BE49-F238E27FC236}">
                  <a16:creationId xmlns:a16="http://schemas.microsoft.com/office/drawing/2014/main" id="{DFF54E98-2055-8848-95C9-E3818A597D29}"/>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第二节 </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国民经济矩阵</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 name="矩形 5">
            <a:extLst>
              <a:ext uri="{FF2B5EF4-FFF2-40B4-BE49-F238E27FC236}">
                <a16:creationId xmlns:a16="http://schemas.microsoft.com/office/drawing/2014/main" id="{310C58B3-A029-4FD2-8E45-A914D0D1EAAC}"/>
              </a:ext>
            </a:extLst>
          </p:cNvPr>
          <p:cNvSpPr/>
          <p:nvPr/>
        </p:nvSpPr>
        <p:spPr>
          <a:xfrm flipV="1">
            <a:off x="3305452" y="5411043"/>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grpSp>
        <p:nvGrpSpPr>
          <p:cNvPr id="17" name="组合 16">
            <a:extLst>
              <a:ext uri="{FF2B5EF4-FFF2-40B4-BE49-F238E27FC236}">
                <a16:creationId xmlns:a16="http://schemas.microsoft.com/office/drawing/2014/main" id="{E8CDE5E0-B58F-45A6-A46D-32C956866B09}"/>
              </a:ext>
            </a:extLst>
          </p:cNvPr>
          <p:cNvGrpSpPr/>
          <p:nvPr/>
        </p:nvGrpSpPr>
        <p:grpSpPr>
          <a:xfrm>
            <a:off x="3036096" y="1476021"/>
            <a:ext cx="8282073" cy="616177"/>
            <a:chOff x="4774354" y="2192701"/>
            <a:chExt cx="4647919" cy="616177"/>
          </a:xfrm>
        </p:grpSpPr>
        <p:sp>
          <p:nvSpPr>
            <p:cNvPr id="5" name="矩形 4">
              <a:extLst>
                <a:ext uri="{FF2B5EF4-FFF2-40B4-BE49-F238E27FC236}">
                  <a16:creationId xmlns:a16="http://schemas.microsoft.com/office/drawing/2014/main" id="{CA2E0A5F-30C5-4667-A811-47805DDC5DBD}"/>
                </a:ext>
              </a:extLst>
            </p:cNvPr>
            <p:cNvSpPr/>
            <p:nvPr/>
          </p:nvSpPr>
          <p:spPr>
            <a:xfrm>
              <a:off x="4774354" y="2192701"/>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2" name="직사각형 59">
              <a:extLst>
                <a:ext uri="{FF2B5EF4-FFF2-40B4-BE49-F238E27FC236}">
                  <a16:creationId xmlns:a16="http://schemas.microsoft.com/office/drawing/2014/main" id="{1A287737-3DCB-4832-B669-5967A47115DB}"/>
                </a:ext>
              </a:extLst>
            </p:cNvPr>
            <p:cNvSpPr>
              <a:spLocks noChangeArrowheads="1"/>
            </p:cNvSpPr>
            <p:nvPr/>
          </p:nvSpPr>
          <p:spPr bwMode="auto">
            <a:xfrm>
              <a:off x="5358668" y="2242830"/>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第一节 </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国民经济账户</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a:extLst>
              <a:ext uri="{FF2B5EF4-FFF2-40B4-BE49-F238E27FC236}">
                <a16:creationId xmlns:a16="http://schemas.microsoft.com/office/drawing/2014/main" id="{869199F4-6B20-4CD5-B77F-9A53A20512B1}"/>
              </a:ext>
            </a:extLst>
          </p:cNvPr>
          <p:cNvSpPr/>
          <p:nvPr/>
        </p:nvSpPr>
        <p:spPr>
          <a:xfrm>
            <a:off x="3020642" y="1345480"/>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9" name="流程图: 手动输入 8">
            <a:extLst>
              <a:ext uri="{FF2B5EF4-FFF2-40B4-BE49-F238E27FC236}">
                <a16:creationId xmlns:a16="http://schemas.microsoft.com/office/drawing/2014/main" id="{CCF319AC-176F-4219-86C8-EF53F8A45491}"/>
              </a:ext>
            </a:extLst>
          </p:cNvPr>
          <p:cNvSpPr/>
          <p:nvPr/>
        </p:nvSpPr>
        <p:spPr>
          <a:xfrm>
            <a:off x="378479" y="840608"/>
            <a:ext cx="3147535" cy="5175540"/>
          </a:xfrm>
          <a:prstGeom prst="flowChartManualInpu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0" name="矩形 9">
            <a:extLst>
              <a:ext uri="{FF2B5EF4-FFF2-40B4-BE49-F238E27FC236}">
                <a16:creationId xmlns:a16="http://schemas.microsoft.com/office/drawing/2014/main" id="{9E2319A6-B28E-4351-8219-C2EBB0435DCF}"/>
              </a:ext>
            </a:extLst>
          </p:cNvPr>
          <p:cNvSpPr>
            <a:spLocks noChangeArrowheads="1"/>
          </p:cNvSpPr>
          <p:nvPr/>
        </p:nvSpPr>
        <p:spPr bwMode="auto">
          <a:xfrm>
            <a:off x="1139113" y="2520176"/>
            <a:ext cx="678197" cy="21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6665" b="1" dirty="0">
                <a:solidFill>
                  <a:schemeClr val="bg1"/>
                </a:solidFill>
                <a:latin typeface="微软雅黑" panose="020B0503020204020204" pitchFamily="34" charset="-122"/>
                <a:ea typeface="微软雅黑" panose="020B0503020204020204" pitchFamily="34" charset="-122"/>
              </a:rPr>
              <a:t>目录</a:t>
            </a:r>
            <a:endParaRPr lang="en-US" altLang="zh-CN" sz="6665" b="1" dirty="0">
              <a:solidFill>
                <a:schemeClr val="bg1"/>
              </a:solidFill>
              <a:latin typeface="微软雅黑" panose="020B0503020204020204" pitchFamily="34" charset="-122"/>
              <a:ea typeface="微软雅黑" panose="020B0503020204020204" pitchFamily="34" charset="-122"/>
            </a:endParaRPr>
          </a:p>
        </p:txBody>
      </p:sp>
      <p:sp>
        <p:nvSpPr>
          <p:cNvPr id="11" name="TextBox 22">
            <a:extLst>
              <a:ext uri="{FF2B5EF4-FFF2-40B4-BE49-F238E27FC236}">
                <a16:creationId xmlns:a16="http://schemas.microsoft.com/office/drawing/2014/main" id="{4349152E-0663-4D20-B805-B6C25AE39894}"/>
              </a:ext>
            </a:extLst>
          </p:cNvPr>
          <p:cNvSpPr txBox="1">
            <a:spLocks noChangeArrowheads="1"/>
          </p:cNvSpPr>
          <p:nvPr/>
        </p:nvSpPr>
        <p:spPr bwMode="auto">
          <a:xfrm rot="5400000">
            <a:off x="1004973" y="3535210"/>
            <a:ext cx="2561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dirty="0">
                <a:solidFill>
                  <a:schemeClr val="bg1"/>
                </a:solidFill>
                <a:latin typeface="Britannic Bold" panose="020B0903060703020204" pitchFamily="34" charset="0"/>
              </a:rPr>
              <a:t>CONTENTS</a:t>
            </a:r>
            <a:endParaRPr lang="zh-CN" altLang="en-US" dirty="0">
              <a:solidFill>
                <a:schemeClr val="bg1"/>
              </a:solidFill>
              <a:latin typeface="Britannic Bold" panose="020B0903060703020204" pitchFamily="34" charset="0"/>
            </a:endParaRPr>
          </a:p>
        </p:txBody>
      </p:sp>
      <p:sp>
        <p:nvSpPr>
          <p:cNvPr id="2" name="灯片编号占位符 1">
            <a:extLst>
              <a:ext uri="{FF2B5EF4-FFF2-40B4-BE49-F238E27FC236}">
                <a16:creationId xmlns:a16="http://schemas.microsoft.com/office/drawing/2014/main" id="{AEA1E07F-5F00-4085-9702-6465440C1866}"/>
              </a:ext>
            </a:extLst>
          </p:cNvPr>
          <p:cNvSpPr>
            <a:spLocks noGrp="1"/>
          </p:cNvSpPr>
          <p:nvPr>
            <p:ph type="sldNum" sz="quarter" idx="4"/>
          </p:nvPr>
        </p:nvSpPr>
        <p:spPr/>
        <p:txBody>
          <a:bodyPr/>
          <a:lstStyle/>
          <a:p>
            <a:fld id="{089E6A1B-787B-48C2-89E0-46ED219FD4E0}" type="slidenum">
              <a:rPr lang="zh-CN" altLang="en-US" smtClean="0"/>
              <a:pPr/>
              <a:t>3</a:t>
            </a:fld>
            <a:endParaRPr lang="zh-CN" altLang="en-US" dirty="0"/>
          </a:p>
        </p:txBody>
      </p:sp>
      <p:sp>
        <p:nvSpPr>
          <p:cNvPr id="46" name="文本框 45">
            <a:extLst>
              <a:ext uri="{FF2B5EF4-FFF2-40B4-BE49-F238E27FC236}">
                <a16:creationId xmlns:a16="http://schemas.microsoft.com/office/drawing/2014/main" id="{16A1653D-738B-A747-BDEA-948908D64FB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898024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8823249" cy="553998"/>
          </a:xfrm>
          <a:prstGeom prst="rect">
            <a:avLst/>
          </a:prstGeom>
        </p:spPr>
        <p:txBody>
          <a:bodyPr wrap="none">
            <a:spAutoFit/>
          </a:bodyPr>
          <a:lstStyle/>
          <a:p>
            <a:r>
              <a:rPr lang="zh-CN" altLang="en-US" sz="3000" b="1" dirty="0">
                <a:solidFill>
                  <a:schemeClr val="bg1"/>
                </a:solidFill>
              </a:rPr>
              <a:t> 三</a:t>
            </a:r>
            <a:r>
              <a:rPr lang="zh-CN" altLang="en-US" sz="3000" b="1" dirty="0" smtClean="0">
                <a:solidFill>
                  <a:schemeClr val="bg1"/>
                </a:solidFill>
              </a:rPr>
              <a:t>、国民经济总体矩阵表的解读</a:t>
            </a:r>
            <a:r>
              <a:rPr lang="en-US" altLang="zh-CN" sz="3000" b="1" dirty="0" smtClean="0">
                <a:solidFill>
                  <a:schemeClr val="bg1"/>
                </a:solidFill>
              </a:rPr>
              <a:t>——</a:t>
            </a:r>
            <a:r>
              <a:rPr lang="zh-CN" altLang="en-US" sz="3000" b="1" dirty="0" smtClean="0">
                <a:solidFill>
                  <a:schemeClr val="bg1"/>
                </a:solidFill>
              </a:rPr>
              <a:t>流向线读表法</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30</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pSp>
        <p:nvGrpSpPr>
          <p:cNvPr id="9" name="组合 8">
            <a:extLst>
              <a:ext uri="{FF2B5EF4-FFF2-40B4-BE49-F238E27FC236}">
                <a16:creationId xmlns:a16="http://schemas.microsoft.com/office/drawing/2014/main" id="{99939965-B931-FB4E-B0C3-DE6F053AAF40}"/>
              </a:ext>
            </a:extLst>
          </p:cNvPr>
          <p:cNvGrpSpPr/>
          <p:nvPr/>
        </p:nvGrpSpPr>
        <p:grpSpPr>
          <a:xfrm>
            <a:off x="0" y="1029808"/>
            <a:ext cx="8306873" cy="646332"/>
            <a:chOff x="4118268" y="1331717"/>
            <a:chExt cx="4322175" cy="503960"/>
          </a:xfrm>
        </p:grpSpPr>
        <p:sp>
          <p:nvSpPr>
            <p:cNvPr id="11"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 name="矩形 11">
              <a:extLst>
                <a:ext uri="{FF2B5EF4-FFF2-40B4-BE49-F238E27FC236}">
                  <a16:creationId xmlns:a16="http://schemas.microsoft.com/office/drawing/2014/main" id="{0E4FB0A1-07D5-0B4D-86D0-8C1F7E13801D}"/>
                </a:ext>
              </a:extLst>
            </p:cNvPr>
            <p:cNvSpPr/>
            <p:nvPr/>
          </p:nvSpPr>
          <p:spPr>
            <a:xfrm>
              <a:off x="4678130" y="1331717"/>
              <a:ext cx="3762313" cy="503960"/>
            </a:xfrm>
            <a:prstGeom prst="rect">
              <a:avLst/>
            </a:prstGeom>
          </p:spPr>
          <p:txBody>
            <a:bodyPr wrap="square">
              <a:spAutoFit/>
            </a:bodyPr>
            <a:lstStyle/>
            <a:p>
              <a:r>
                <a:rPr lang="zh-CN" altLang="en-US" b="1" dirty="0" smtClean="0">
                  <a:solidFill>
                    <a:srgbClr val="FF0000"/>
                  </a:solidFill>
                </a:rPr>
                <a:t>流向线读表法</a:t>
              </a:r>
              <a:r>
                <a:rPr lang="en-US" altLang="zh-CN" b="1" dirty="0" smtClean="0"/>
                <a:t>——</a:t>
              </a:r>
              <a:r>
                <a:rPr lang="zh-CN" altLang="en-US" dirty="0" smtClean="0"/>
                <a:t>根据矩阵表行列间平衡关系，划出流向线作为读表辅助线，以理清数字平衡关系的一种方法。</a:t>
              </a:r>
              <a:endParaRPr lang="zh-CN" altLang="en-US" dirty="0"/>
            </a:p>
          </p:txBody>
        </p:sp>
        <p:sp>
          <p:nvSpPr>
            <p:cNvPr id="13"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4" name="图片 13">
            <a:extLst>
              <a:ext uri="{FF2B5EF4-FFF2-40B4-BE49-F238E27FC236}">
                <a16:creationId xmlns:a16="http://schemas.microsoft.com/office/drawing/2014/main" id="{A800E2F0-82DC-462B-82BA-7E54C78141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3139" y="1676140"/>
            <a:ext cx="3659817" cy="4223215"/>
          </a:xfrm>
          <a:prstGeom prst="rect">
            <a:avLst/>
          </a:prstGeom>
        </p:spPr>
      </p:pic>
      <p:grpSp>
        <p:nvGrpSpPr>
          <p:cNvPr id="15" name="组合 14">
            <a:extLst>
              <a:ext uri="{FF2B5EF4-FFF2-40B4-BE49-F238E27FC236}">
                <a16:creationId xmlns:a16="http://schemas.microsoft.com/office/drawing/2014/main" id="{64E0D5C9-2305-4AAE-ADB3-A65AA685B074}"/>
              </a:ext>
            </a:extLst>
          </p:cNvPr>
          <p:cNvGrpSpPr/>
          <p:nvPr/>
        </p:nvGrpSpPr>
        <p:grpSpPr>
          <a:xfrm>
            <a:off x="314814" y="2171900"/>
            <a:ext cx="7876149" cy="4278094"/>
            <a:chOff x="581711" y="2788470"/>
            <a:chExt cx="6666814" cy="3128021"/>
          </a:xfrm>
        </p:grpSpPr>
        <p:sp>
          <p:nvSpPr>
            <p:cNvPr id="17" name="矩形 16">
              <a:extLst>
                <a:ext uri="{FF2B5EF4-FFF2-40B4-BE49-F238E27FC236}">
                  <a16:creationId xmlns:a16="http://schemas.microsoft.com/office/drawing/2014/main" id="{F7D92181-5A06-45D7-B1E8-005CA3F9434D}"/>
                </a:ext>
              </a:extLst>
            </p:cNvPr>
            <p:cNvSpPr/>
            <p:nvPr/>
          </p:nvSpPr>
          <p:spPr>
            <a:xfrm>
              <a:off x="751954" y="2788470"/>
              <a:ext cx="6343952" cy="3128021"/>
            </a:xfrm>
            <a:prstGeom prst="rect">
              <a:avLst/>
            </a:prstGeom>
          </p:spPr>
          <p:txBody>
            <a:bodyPr wrap="square">
              <a:spAutoFit/>
            </a:bodyPr>
            <a:lstStyle/>
            <a:p>
              <a:endParaRPr lang="en-US" altLang="zh-CN" sz="2000" dirty="0" smtClean="0"/>
            </a:p>
            <a:p>
              <a:pPr marL="342900" indent="-342900">
                <a:buFont typeface="Wingdings" pitchFamily="2" charset="2"/>
                <a:buChar char="Ø"/>
              </a:pPr>
              <a:r>
                <a:rPr lang="zh-CN" altLang="en-US" sz="2000" dirty="0" smtClean="0"/>
                <a:t>将各行与列的平衡点确定在矩阵表的主对角线上；</a:t>
              </a:r>
              <a:endParaRPr lang="en-US" altLang="zh-CN" sz="2000" dirty="0" smtClean="0"/>
            </a:p>
            <a:p>
              <a:pPr marL="342900" indent="-342900">
                <a:buFont typeface="Wingdings" pitchFamily="2" charset="2"/>
                <a:buChar char="Ø"/>
              </a:pPr>
              <a:r>
                <a:rPr lang="zh-CN" altLang="en-US" sz="2000" dirty="0" smtClean="0"/>
                <a:t>一般地，可在每行数字的下边和每列数字的右边划出流向线，行列流向线在平衡点处连接；</a:t>
              </a:r>
              <a:endParaRPr lang="en-US" altLang="zh-CN" sz="2000" dirty="0" smtClean="0"/>
            </a:p>
            <a:p>
              <a:pPr marL="342900" indent="-342900">
                <a:buFont typeface="Wingdings" pitchFamily="2" charset="2"/>
                <a:buChar char="Ø"/>
              </a:pPr>
              <a:r>
                <a:rPr lang="zh-CN" altLang="en-US" sz="2000" dirty="0" smtClean="0"/>
                <a:t>流向线一方面表明了线上数字与线左数字是平衡的，另一方面也表明了经济变量的流动方向；</a:t>
              </a:r>
              <a:endParaRPr lang="en-US" altLang="zh-CN" sz="2000" dirty="0" smtClean="0"/>
            </a:p>
            <a:p>
              <a:pPr marL="342900" indent="-342900">
                <a:buFont typeface="Wingdings" pitchFamily="2" charset="2"/>
                <a:buChar char="Ø"/>
              </a:pPr>
              <a:r>
                <a:rPr lang="zh-CN" altLang="en-US" sz="2000" dirty="0" smtClean="0"/>
                <a:t>流向线的长度随数字的分布而定，流向线划到每行（列）数字的终止位置；</a:t>
              </a:r>
              <a:endParaRPr lang="en-US" altLang="zh-CN" sz="2000" dirty="0" smtClean="0"/>
            </a:p>
            <a:p>
              <a:pPr marL="342900" indent="-342900">
                <a:buFont typeface="Wingdings" pitchFamily="2" charset="2"/>
                <a:buChar char="Ø"/>
              </a:pPr>
              <a:r>
                <a:rPr lang="zh-CN" altLang="en-US" sz="2000" dirty="0" smtClean="0"/>
                <a:t>在阅读高阶矩阵表时，要将所划流向线归类，同形状且并列在一起的，表明了同样的平衡关系，读表时可归为一类；</a:t>
              </a:r>
              <a:endParaRPr lang="en-US" altLang="zh-CN" sz="2000" dirty="0" smtClean="0"/>
            </a:p>
            <a:p>
              <a:pPr marL="342900" indent="-342900">
                <a:buFont typeface="Wingdings" pitchFamily="2" charset="2"/>
                <a:buChar char="Ø"/>
              </a:pPr>
              <a:r>
                <a:rPr lang="zh-CN" altLang="en-US" sz="2000" dirty="0" smtClean="0"/>
                <a:t>根据矩阵表中各行（列）的名称来理解各类流向线所代表的平衡关系和经济含义。</a:t>
              </a:r>
              <a:endParaRPr lang="en-US" altLang="zh-CN" sz="2000" dirty="0" smtClean="0"/>
            </a:p>
            <a:p>
              <a:pPr marL="342900" indent="-342900">
                <a:buFont typeface="Wingdings" pitchFamily="2" charset="2"/>
                <a:buChar char="Ø"/>
              </a:pPr>
              <a:endParaRPr lang="zh-CN" altLang="en-US" sz="3200" dirty="0"/>
            </a:p>
          </p:txBody>
        </p:sp>
        <p:sp>
          <p:nvSpPr>
            <p:cNvPr id="18" name="圆角矩形 9">
              <a:extLst>
                <a:ext uri="{FF2B5EF4-FFF2-40B4-BE49-F238E27FC236}">
                  <a16:creationId xmlns:a16="http://schemas.microsoft.com/office/drawing/2014/main" id="{158B8547-4C51-4C63-92C0-3B7B9F511496}"/>
                </a:ext>
              </a:extLst>
            </p:cNvPr>
            <p:cNvSpPr/>
            <p:nvPr/>
          </p:nvSpPr>
          <p:spPr>
            <a:xfrm>
              <a:off x="581711" y="2863658"/>
              <a:ext cx="6666814" cy="3035697"/>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 name="下箭头 1"/>
          <p:cNvSpPr/>
          <p:nvPr/>
        </p:nvSpPr>
        <p:spPr>
          <a:xfrm>
            <a:off x="3734873" y="1676140"/>
            <a:ext cx="746975" cy="564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50319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8823249" cy="553998"/>
          </a:xfrm>
          <a:prstGeom prst="rect">
            <a:avLst/>
          </a:prstGeom>
        </p:spPr>
        <p:txBody>
          <a:bodyPr wrap="none">
            <a:spAutoFit/>
          </a:bodyPr>
          <a:lstStyle/>
          <a:p>
            <a:r>
              <a:rPr lang="zh-CN" altLang="en-US" sz="3000" b="1" dirty="0">
                <a:solidFill>
                  <a:schemeClr val="bg1"/>
                </a:solidFill>
              </a:rPr>
              <a:t> 三</a:t>
            </a:r>
            <a:r>
              <a:rPr lang="zh-CN" altLang="en-US" sz="3000" b="1" dirty="0" smtClean="0">
                <a:solidFill>
                  <a:schemeClr val="bg1"/>
                </a:solidFill>
              </a:rPr>
              <a:t>、国民经济总体矩阵表的解读</a:t>
            </a:r>
            <a:r>
              <a:rPr lang="en-US" altLang="zh-CN" sz="3000" b="1" dirty="0" smtClean="0">
                <a:solidFill>
                  <a:schemeClr val="bg1"/>
                </a:solidFill>
              </a:rPr>
              <a:t>——</a:t>
            </a:r>
            <a:r>
              <a:rPr lang="zh-CN" altLang="en-US" sz="3000" b="1" dirty="0" smtClean="0">
                <a:solidFill>
                  <a:schemeClr val="bg1"/>
                </a:solidFill>
              </a:rPr>
              <a:t>流向线读表法</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31</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pSp>
        <p:nvGrpSpPr>
          <p:cNvPr id="9" name="组合 8">
            <a:extLst>
              <a:ext uri="{FF2B5EF4-FFF2-40B4-BE49-F238E27FC236}">
                <a16:creationId xmlns:a16="http://schemas.microsoft.com/office/drawing/2014/main" id="{99939965-B931-FB4E-B0C3-DE6F053AAF40}"/>
              </a:ext>
            </a:extLst>
          </p:cNvPr>
          <p:cNvGrpSpPr/>
          <p:nvPr/>
        </p:nvGrpSpPr>
        <p:grpSpPr>
          <a:xfrm>
            <a:off x="0" y="1029806"/>
            <a:ext cx="8306873" cy="646330"/>
            <a:chOff x="4118268" y="1331717"/>
            <a:chExt cx="4322175" cy="503959"/>
          </a:xfrm>
        </p:grpSpPr>
        <p:sp>
          <p:nvSpPr>
            <p:cNvPr id="11"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 name="矩形 11">
              <a:extLst>
                <a:ext uri="{FF2B5EF4-FFF2-40B4-BE49-F238E27FC236}">
                  <a16:creationId xmlns:a16="http://schemas.microsoft.com/office/drawing/2014/main" id="{0E4FB0A1-07D5-0B4D-86D0-8C1F7E13801D}"/>
                </a:ext>
              </a:extLst>
            </p:cNvPr>
            <p:cNvSpPr/>
            <p:nvPr/>
          </p:nvSpPr>
          <p:spPr>
            <a:xfrm>
              <a:off x="4678130" y="1331717"/>
              <a:ext cx="3762313" cy="503959"/>
            </a:xfrm>
            <a:prstGeom prst="rect">
              <a:avLst/>
            </a:prstGeom>
          </p:spPr>
          <p:txBody>
            <a:bodyPr wrap="square">
              <a:spAutoFit/>
            </a:bodyPr>
            <a:lstStyle/>
            <a:p>
              <a:r>
                <a:rPr lang="zh-CN" altLang="en-US" b="1" dirty="0" smtClean="0">
                  <a:solidFill>
                    <a:srgbClr val="FF0000"/>
                  </a:solidFill>
                </a:rPr>
                <a:t>流向线读表法基本思想</a:t>
              </a:r>
              <a:r>
                <a:rPr lang="en-US" altLang="zh-CN" b="1" dirty="0" smtClean="0"/>
                <a:t>——</a:t>
              </a:r>
              <a:r>
                <a:rPr lang="zh-CN" altLang="en-US" b="1" dirty="0" smtClean="0"/>
                <a:t>以课本中表</a:t>
              </a:r>
              <a:r>
                <a:rPr lang="en-US" altLang="zh-CN" b="1" dirty="0" smtClean="0"/>
                <a:t>8-27</a:t>
              </a:r>
              <a:r>
                <a:rPr lang="zh-CN" altLang="en-US" b="1" dirty="0" smtClean="0"/>
                <a:t>中货物和服务的来源与使用一块举例说明</a:t>
              </a:r>
              <a:r>
                <a:rPr lang="zh-CN" altLang="en-US" dirty="0" smtClean="0"/>
                <a:t>。</a:t>
              </a:r>
              <a:endParaRPr lang="zh-CN" altLang="en-US" dirty="0"/>
            </a:p>
          </p:txBody>
        </p:sp>
        <p:sp>
          <p:nvSpPr>
            <p:cNvPr id="13"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9" name="图片 18"/>
          <p:cNvPicPr>
            <a:picLocks noChangeAspect="1"/>
          </p:cNvPicPr>
          <p:nvPr/>
        </p:nvPicPr>
        <p:blipFill>
          <a:blip r:embed="rId3"/>
          <a:stretch>
            <a:fillRect/>
          </a:stretch>
        </p:blipFill>
        <p:spPr>
          <a:xfrm>
            <a:off x="314815" y="2223014"/>
            <a:ext cx="6266289" cy="4634985"/>
          </a:xfrm>
          <a:prstGeom prst="rect">
            <a:avLst/>
          </a:prstGeom>
          <a:noFill/>
          <a:ln w="9525">
            <a:noFill/>
          </a:ln>
        </p:spPr>
      </p:pic>
      <p:sp>
        <p:nvSpPr>
          <p:cNvPr id="20" name="矩形 19"/>
          <p:cNvSpPr/>
          <p:nvPr/>
        </p:nvSpPr>
        <p:spPr>
          <a:xfrm>
            <a:off x="629629" y="1705987"/>
            <a:ext cx="5668139"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8-28  </a:t>
            </a:r>
            <a:r>
              <a:rPr lang="zh-CN" altLang="en-US" b="1" dirty="0" smtClean="0">
                <a:solidFill>
                  <a:schemeClr val="tx1"/>
                </a:solidFill>
              </a:rPr>
              <a:t>货物和服务来源与使用流向线表   单位：亿元</a:t>
            </a:r>
            <a:endParaRPr lang="zh-CN" altLang="en-US" b="1" dirty="0">
              <a:solidFill>
                <a:schemeClr val="tx1"/>
              </a:solidFill>
            </a:endParaRPr>
          </a:p>
        </p:txBody>
      </p:sp>
      <p:sp>
        <p:nvSpPr>
          <p:cNvPr id="22" name="任意多边形 5">
            <a:extLst>
              <a:ext uri="{FF2B5EF4-FFF2-40B4-BE49-F238E27FC236}">
                <a16:creationId xmlns:a16="http://schemas.microsoft.com/office/drawing/2014/main" id="{87FDA447-E391-4F9E-B0E0-8967B2AF4F8C}"/>
              </a:ext>
            </a:extLst>
          </p:cNvPr>
          <p:cNvSpPr/>
          <p:nvPr/>
        </p:nvSpPr>
        <p:spPr>
          <a:xfrm>
            <a:off x="6581102" y="2485622"/>
            <a:ext cx="5499279" cy="3382114"/>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lnSpc>
                <a:spcPct val="150000"/>
              </a:lnSpc>
              <a:spcBef>
                <a:spcPct val="0"/>
              </a:spcBef>
              <a:spcAft>
                <a:spcPts val="0"/>
              </a:spcAft>
            </a:pPr>
            <a:r>
              <a:rPr lang="zh-CN" altLang="en-US" sz="2600" b="1" dirty="0" smtClean="0">
                <a:solidFill>
                  <a:srgbClr val="C00000"/>
                </a:solidFill>
                <a:latin typeface="微软雅黑" panose="020B0503020204020204" pitchFamily="34" charset="-122"/>
                <a:ea typeface="微软雅黑" panose="020B0503020204020204" pitchFamily="34" charset="-122"/>
              </a:rPr>
              <a:t>                  解读：</a:t>
            </a:r>
            <a:endParaRPr lang="en-US" altLang="zh-CN" sz="2600" b="1" dirty="0" smtClean="0">
              <a:solidFill>
                <a:srgbClr val="C00000"/>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1</a:t>
            </a:r>
            <a:r>
              <a:rPr lang="zh-CN" altLang="en-US" sz="2000" b="1" dirty="0" smtClean="0">
                <a:solidFill>
                  <a:schemeClr val="bg1"/>
                </a:solidFill>
                <a:latin typeface="微软雅黑" panose="020B0503020204020204" pitchFamily="34" charset="-122"/>
                <a:ea typeface="微软雅黑" panose="020B0503020204020204" pitchFamily="34" charset="-122"/>
              </a:rPr>
              <a:t>）行列箭头的流向反映了一个经济在一定时期内的货物和服务来源与使用流向</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2</a:t>
            </a:r>
            <a:r>
              <a:rPr lang="zh-CN" altLang="en-US" sz="2000" b="1" dirty="0" smtClean="0">
                <a:solidFill>
                  <a:schemeClr val="bg1"/>
                </a:solidFill>
                <a:latin typeface="微软雅黑" panose="020B0503020204020204" pitchFamily="34" charset="-122"/>
                <a:ea typeface="微软雅黑" panose="020B0503020204020204" pitchFamily="34" charset="-122"/>
              </a:rPr>
              <a:t>）平衡关系式</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国内总产出</a:t>
            </a:r>
            <a:r>
              <a:rPr lang="en-US" altLang="zh-CN" sz="2000" b="1" dirty="0" smtClean="0">
                <a:solidFill>
                  <a:schemeClr val="bg1"/>
                </a:solidFill>
                <a:latin typeface="微软雅黑" panose="020B0503020204020204" pitchFamily="34" charset="-122"/>
                <a:ea typeface="微软雅黑" panose="020B0503020204020204" pitchFamily="34" charset="-122"/>
              </a:rPr>
              <a:t>3737+</a:t>
            </a:r>
            <a:r>
              <a:rPr lang="zh-CN" altLang="en-US" sz="2000" b="1" dirty="0" smtClean="0">
                <a:solidFill>
                  <a:schemeClr val="bg1"/>
                </a:solidFill>
                <a:latin typeface="微软雅黑" panose="020B0503020204020204" pitchFamily="34" charset="-122"/>
                <a:ea typeface="微软雅黑" panose="020B0503020204020204" pitchFamily="34" charset="-122"/>
              </a:rPr>
              <a:t>进口</a:t>
            </a:r>
            <a:r>
              <a:rPr lang="en-US" altLang="zh-CN" sz="2000" b="1" dirty="0" smtClean="0">
                <a:solidFill>
                  <a:schemeClr val="bg1"/>
                </a:solidFill>
                <a:latin typeface="微软雅黑" panose="020B0503020204020204" pitchFamily="34" charset="-122"/>
                <a:ea typeface="微软雅黑" panose="020B0503020204020204" pitchFamily="34" charset="-122"/>
              </a:rPr>
              <a:t>499=</a:t>
            </a:r>
            <a:r>
              <a:rPr lang="zh-CN" altLang="en-US" sz="2000" b="1" dirty="0" smtClean="0">
                <a:solidFill>
                  <a:schemeClr val="bg1"/>
                </a:solidFill>
                <a:latin typeface="微软雅黑" panose="020B0503020204020204" pitchFamily="34" charset="-122"/>
                <a:ea typeface="微软雅黑" panose="020B0503020204020204" pitchFamily="34" charset="-122"/>
              </a:rPr>
              <a:t>中间消耗</a:t>
            </a:r>
            <a:r>
              <a:rPr lang="en-US" altLang="zh-CN" sz="2000" b="1" dirty="0" smtClean="0">
                <a:solidFill>
                  <a:schemeClr val="bg1"/>
                </a:solidFill>
                <a:latin typeface="微软雅黑" panose="020B0503020204020204" pitchFamily="34" charset="-122"/>
                <a:ea typeface="微软雅黑" panose="020B0503020204020204" pitchFamily="34" charset="-122"/>
              </a:rPr>
              <a:t>1883+</a:t>
            </a:r>
            <a:r>
              <a:rPr lang="zh-CN" altLang="en-US" sz="2000" b="1" dirty="0" smtClean="0">
                <a:solidFill>
                  <a:schemeClr val="bg1"/>
                </a:solidFill>
                <a:latin typeface="微软雅黑" panose="020B0503020204020204" pitchFamily="34" charset="-122"/>
                <a:ea typeface="微软雅黑" panose="020B0503020204020204" pitchFamily="34" charset="-122"/>
              </a:rPr>
              <a:t>最终消费</a:t>
            </a:r>
            <a:r>
              <a:rPr lang="en-US" altLang="zh-CN" sz="2000" b="1" dirty="0" smtClean="0">
                <a:solidFill>
                  <a:schemeClr val="bg1"/>
                </a:solidFill>
                <a:latin typeface="微软雅黑" panose="020B0503020204020204" pitchFamily="34" charset="-122"/>
                <a:ea typeface="微软雅黑" panose="020B0503020204020204" pitchFamily="34" charset="-122"/>
              </a:rPr>
              <a:t>1399+</a:t>
            </a:r>
            <a:r>
              <a:rPr lang="zh-CN" altLang="en-US" sz="2000" b="1" dirty="0" smtClean="0">
                <a:solidFill>
                  <a:schemeClr val="bg1"/>
                </a:solidFill>
                <a:latin typeface="微软雅黑" panose="020B0503020204020204" pitchFamily="34" charset="-122"/>
                <a:ea typeface="微软雅黑" panose="020B0503020204020204" pitchFamily="34" charset="-122"/>
              </a:rPr>
              <a:t>资本形成总额</a:t>
            </a:r>
            <a:r>
              <a:rPr lang="en-US" altLang="zh-CN" sz="2000" b="1" dirty="0" smtClean="0">
                <a:solidFill>
                  <a:schemeClr val="bg1"/>
                </a:solidFill>
                <a:latin typeface="微软雅黑" panose="020B0503020204020204" pitchFamily="34" charset="-122"/>
                <a:ea typeface="微软雅黑" panose="020B0503020204020204" pitchFamily="34" charset="-122"/>
              </a:rPr>
              <a:t>414+</a:t>
            </a:r>
            <a:r>
              <a:rPr lang="zh-CN" altLang="en-US" sz="2000" b="1" dirty="0" smtClean="0">
                <a:solidFill>
                  <a:schemeClr val="bg1"/>
                </a:solidFill>
                <a:latin typeface="微软雅黑" panose="020B0503020204020204" pitchFamily="34" charset="-122"/>
                <a:ea typeface="微软雅黑" panose="020B0503020204020204" pitchFamily="34" charset="-122"/>
              </a:rPr>
              <a:t>出口</a:t>
            </a:r>
            <a:r>
              <a:rPr lang="en-US" altLang="zh-CN" sz="2000" b="1" dirty="0" smtClean="0">
                <a:solidFill>
                  <a:schemeClr val="bg1"/>
                </a:solidFill>
                <a:latin typeface="微软雅黑" panose="020B0503020204020204" pitchFamily="34" charset="-122"/>
                <a:ea typeface="微软雅黑" panose="020B0503020204020204" pitchFamily="34" charset="-122"/>
              </a:rPr>
              <a:t>540</a:t>
            </a:r>
            <a:r>
              <a:rPr lang="zh-CN" altLang="en-US" sz="2000" b="1" dirty="0" smtClean="0">
                <a:solidFill>
                  <a:schemeClr val="bg1"/>
                </a:solidFill>
                <a:latin typeface="微软雅黑" panose="020B0503020204020204" pitchFamily="34" charset="-122"/>
                <a:ea typeface="微软雅黑" panose="020B0503020204020204" pitchFamily="34" charset="-122"/>
              </a:rPr>
              <a:t>，即总来源等于总使用</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1913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350747" y="1427426"/>
            <a:ext cx="3044882" cy="4038552"/>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32</a:t>
            </a:fld>
            <a:endParaRPr lang="zh-CN" altLang="en-US" dirty="0"/>
          </a:p>
        </p:txBody>
      </p:sp>
      <p:grpSp>
        <p:nvGrpSpPr>
          <p:cNvPr id="3" name="组合 2">
            <a:extLst>
              <a:ext uri="{FF2B5EF4-FFF2-40B4-BE49-F238E27FC236}">
                <a16:creationId xmlns:a16="http://schemas.microsoft.com/office/drawing/2014/main" id="{658BBE77-D801-2D4D-AE36-C0518A8BA740}"/>
              </a:ext>
            </a:extLst>
          </p:cNvPr>
          <p:cNvGrpSpPr/>
          <p:nvPr/>
        </p:nvGrpSpPr>
        <p:grpSpPr>
          <a:xfrm>
            <a:off x="3808854" y="1427426"/>
            <a:ext cx="7088558" cy="4061206"/>
            <a:chOff x="3644399" y="1798591"/>
            <a:chExt cx="7088558" cy="4061206"/>
          </a:xfrm>
        </p:grpSpPr>
        <p:grpSp>
          <p:nvGrpSpPr>
            <p:cNvPr id="70" name="组合 69">
              <a:extLst>
                <a:ext uri="{FF2B5EF4-FFF2-40B4-BE49-F238E27FC236}">
                  <a16:creationId xmlns:a16="http://schemas.microsoft.com/office/drawing/2014/main" id="{AE7744D2-F0A6-4388-B36F-0875FA5E87ED}"/>
                </a:ext>
              </a:extLst>
            </p:cNvPr>
            <p:cNvGrpSpPr/>
            <p:nvPr/>
          </p:nvGrpSpPr>
          <p:grpSpPr>
            <a:xfrm>
              <a:off x="3644399" y="1798591"/>
              <a:ext cx="7088558" cy="3366411"/>
              <a:chOff x="5728032" y="1751598"/>
              <a:chExt cx="5338536" cy="3366411"/>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第三节  社会核算矩阵</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4167682"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SAM</a:t>
                  </a:r>
                  <a:r>
                    <a:rPr lang="zh-CN" altLang="en-US" sz="2400" b="1" dirty="0" smtClean="0">
                      <a:solidFill>
                        <a:schemeClr val="bg1"/>
                      </a:solidFill>
                      <a:latin typeface="微软雅黑" panose="020B0503020204020204" pitchFamily="34" charset="-122"/>
                      <a:ea typeface="微软雅黑" panose="020B0503020204020204" pitchFamily="34" charset="-122"/>
                    </a:rPr>
                    <a:t>与国美经济核算账户及矩阵的关系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1386169"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SAM</a:t>
                  </a:r>
                  <a:r>
                    <a:rPr lang="zh-CN" altLang="en-US" sz="2400" b="1" dirty="0" smtClean="0">
                      <a:solidFill>
                        <a:schemeClr val="bg1"/>
                      </a:solidFill>
                      <a:latin typeface="微软雅黑" panose="020B0503020204020204" pitchFamily="34" charset="-122"/>
                      <a:ea typeface="微软雅黑" panose="020B0503020204020204" pitchFamily="34" charset="-122"/>
                    </a:rPr>
                    <a:t>的特点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76109" y="2960156"/>
                  <a:ext cx="1386169"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SAM</a:t>
                  </a:r>
                  <a:r>
                    <a:rPr lang="zh-CN" altLang="en-US" sz="2400" b="1" dirty="0" smtClean="0">
                      <a:solidFill>
                        <a:schemeClr val="bg1"/>
                      </a:solidFill>
                      <a:latin typeface="微软雅黑" panose="020B0503020204020204" pitchFamily="34" charset="-122"/>
                      <a:ea typeface="微软雅黑" panose="020B0503020204020204" pitchFamily="34" charset="-122"/>
                    </a:rPr>
                    <a:t>的性质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FA716845-414C-416C-90AC-BC733CD72147}"/>
                  </a:ext>
                </a:extLst>
              </p:cNvPr>
              <p:cNvGrpSpPr/>
              <p:nvPr/>
            </p:nvGrpSpPr>
            <p:grpSpPr>
              <a:xfrm>
                <a:off x="5728032" y="4612522"/>
                <a:ext cx="5135327" cy="505487"/>
                <a:chOff x="4012013" y="2937501"/>
                <a:chExt cx="5135327" cy="505487"/>
              </a:xfrm>
            </p:grpSpPr>
            <p:sp>
              <p:nvSpPr>
                <p:cNvPr id="61" name="TextBox 4">
                  <a:extLst>
                    <a:ext uri="{FF2B5EF4-FFF2-40B4-BE49-F238E27FC236}">
                      <a16:creationId xmlns:a16="http://schemas.microsoft.com/office/drawing/2014/main" id="{3F58C9CB-E943-42F2-81A3-D0A3C3CE7AD3}"/>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D85ACB32-723E-4AD8-9B0C-6FFFD095FDE1}"/>
                    </a:ext>
                  </a:extLst>
                </p:cNvPr>
                <p:cNvGrpSpPr/>
                <p:nvPr/>
              </p:nvGrpSpPr>
              <p:grpSpPr>
                <a:xfrm>
                  <a:off x="4012013" y="2937501"/>
                  <a:ext cx="864096" cy="504000"/>
                  <a:chOff x="2165941" y="1718222"/>
                  <a:chExt cx="864096" cy="504000"/>
                </a:xfrm>
              </p:grpSpPr>
              <p:sp>
                <p:nvSpPr>
                  <p:cNvPr id="64" name="五边形 9">
                    <a:extLst>
                      <a:ext uri="{FF2B5EF4-FFF2-40B4-BE49-F238E27FC236}">
                        <a16:creationId xmlns:a16="http://schemas.microsoft.com/office/drawing/2014/main" id="{5F7DDBFE-3F07-4519-B976-02D1AA5B1313}"/>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65" name="TextBox 10">
                    <a:extLst>
                      <a:ext uri="{FF2B5EF4-FFF2-40B4-BE49-F238E27FC236}">
                        <a16:creationId xmlns:a16="http://schemas.microsoft.com/office/drawing/2014/main" id="{074E6D46-335F-48E3-B977-7181D746ACEC}"/>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grpSp>
            <p:sp>
              <p:nvSpPr>
                <p:cNvPr id="63" name="TextBox 21">
                  <a:extLst>
                    <a:ext uri="{FF2B5EF4-FFF2-40B4-BE49-F238E27FC236}">
                      <a16:creationId xmlns:a16="http://schemas.microsoft.com/office/drawing/2014/main" id="{401A34D5-78C9-495C-8072-76D9BE29548D}"/>
                    </a:ext>
                  </a:extLst>
                </p:cNvPr>
                <p:cNvSpPr txBox="1"/>
                <p:nvPr/>
              </p:nvSpPr>
              <p:spPr>
                <a:xfrm>
                  <a:off x="4876109" y="2960156"/>
                  <a:ext cx="1849755"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SAM</a:t>
                  </a:r>
                  <a:r>
                    <a:rPr lang="zh-CN" altLang="en-US" sz="2400" b="1" dirty="0" smtClean="0">
                      <a:solidFill>
                        <a:schemeClr val="bg1"/>
                      </a:solidFill>
                      <a:latin typeface="微软雅黑" panose="020B0503020204020204" pitchFamily="34" charset="-122"/>
                      <a:ea typeface="微软雅黑" panose="020B0503020204020204" pitchFamily="34" charset="-122"/>
                    </a:rPr>
                    <a:t>的编制原理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grpSp>
          <p:nvGrpSpPr>
            <p:cNvPr id="34" name="组合 33">
              <a:extLst>
                <a:ext uri="{FF2B5EF4-FFF2-40B4-BE49-F238E27FC236}">
                  <a16:creationId xmlns:a16="http://schemas.microsoft.com/office/drawing/2014/main" id="{0D62CB38-DE54-E04E-8085-47A936208CAB}"/>
                </a:ext>
              </a:extLst>
            </p:cNvPr>
            <p:cNvGrpSpPr/>
            <p:nvPr/>
          </p:nvGrpSpPr>
          <p:grpSpPr>
            <a:xfrm>
              <a:off x="3644399" y="5354310"/>
              <a:ext cx="6818735" cy="505487"/>
              <a:chOff x="4012013" y="2937501"/>
              <a:chExt cx="5135327" cy="505487"/>
            </a:xfrm>
          </p:grpSpPr>
          <p:sp>
            <p:nvSpPr>
              <p:cNvPr id="80" name="TextBox 4">
                <a:extLst>
                  <a:ext uri="{FF2B5EF4-FFF2-40B4-BE49-F238E27FC236}">
                    <a16:creationId xmlns:a16="http://schemas.microsoft.com/office/drawing/2014/main" id="{A6BC6D5A-FA56-9745-A737-A89EAA7ED86B}"/>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81" name="组合 80">
                <a:extLst>
                  <a:ext uri="{FF2B5EF4-FFF2-40B4-BE49-F238E27FC236}">
                    <a16:creationId xmlns:a16="http://schemas.microsoft.com/office/drawing/2014/main" id="{ED3D07AC-EEBD-974C-8694-1EA94AF4001A}"/>
                  </a:ext>
                </a:extLst>
              </p:cNvPr>
              <p:cNvGrpSpPr/>
              <p:nvPr/>
            </p:nvGrpSpPr>
            <p:grpSpPr>
              <a:xfrm>
                <a:off x="4012013" y="2937501"/>
                <a:ext cx="864096" cy="504000"/>
                <a:chOff x="2165941" y="1718222"/>
                <a:chExt cx="864096" cy="504000"/>
              </a:xfrm>
            </p:grpSpPr>
            <p:sp>
              <p:nvSpPr>
                <p:cNvPr id="83" name="五边形 9">
                  <a:extLst>
                    <a:ext uri="{FF2B5EF4-FFF2-40B4-BE49-F238E27FC236}">
                      <a16:creationId xmlns:a16="http://schemas.microsoft.com/office/drawing/2014/main" id="{A2CC795A-A5D4-4B4F-B599-A4DDEBB5A7C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84" name="TextBox 10">
                  <a:extLst>
                    <a:ext uri="{FF2B5EF4-FFF2-40B4-BE49-F238E27FC236}">
                      <a16:creationId xmlns:a16="http://schemas.microsoft.com/office/drawing/2014/main" id="{6510FE58-9377-2A41-A1FC-064210198A81}"/>
                    </a:ext>
                  </a:extLst>
                </p:cNvPr>
                <p:cNvSpPr txBox="1"/>
                <p:nvPr/>
              </p:nvSpPr>
              <p:spPr>
                <a:xfrm>
                  <a:off x="2351768" y="1739390"/>
                  <a:ext cx="370869"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五</a:t>
                  </a:r>
                </a:p>
              </p:txBody>
            </p:sp>
          </p:grpSp>
          <p:sp>
            <p:nvSpPr>
              <p:cNvPr id="82" name="TextBox 21">
                <a:extLst>
                  <a:ext uri="{FF2B5EF4-FFF2-40B4-BE49-F238E27FC236}">
                    <a16:creationId xmlns:a16="http://schemas.microsoft.com/office/drawing/2014/main" id="{BADD9CFE-BA70-2148-AE91-5ABEC263924F}"/>
                  </a:ext>
                </a:extLst>
              </p:cNvPr>
              <p:cNvSpPr txBox="1"/>
              <p:nvPr/>
            </p:nvSpPr>
            <p:spPr>
              <a:xfrm>
                <a:off x="4876109" y="2960156"/>
                <a:ext cx="2824008"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作为</a:t>
                </a:r>
                <a:r>
                  <a:rPr lang="en-US" altLang="zh-CN" sz="2400" b="1" dirty="0" smtClean="0">
                    <a:solidFill>
                      <a:schemeClr val="bg1"/>
                    </a:solidFill>
                    <a:latin typeface="微软雅黑" panose="020B0503020204020204" pitchFamily="34" charset="-122"/>
                    <a:ea typeface="微软雅黑" panose="020B0503020204020204" pitchFamily="34" charset="-122"/>
                  </a:rPr>
                  <a:t>SNA</a:t>
                </a:r>
                <a:r>
                  <a:rPr lang="zh-CN" altLang="en-US" sz="2400" b="1" dirty="0" smtClean="0">
                    <a:solidFill>
                      <a:schemeClr val="bg1"/>
                    </a:solidFill>
                    <a:latin typeface="微软雅黑" panose="020B0503020204020204" pitchFamily="34" charset="-122"/>
                    <a:ea typeface="微软雅黑" panose="020B0503020204020204" pitchFamily="34" charset="-122"/>
                  </a:rPr>
                  <a:t>变形表示的</a:t>
                </a:r>
                <a:r>
                  <a:rPr lang="en-US" altLang="zh-CN" sz="2400" b="1" dirty="0" smtClean="0">
                    <a:solidFill>
                      <a:schemeClr val="bg1"/>
                    </a:solidFill>
                    <a:latin typeface="微软雅黑" panose="020B0503020204020204" pitchFamily="34" charset="-122"/>
                    <a:ea typeface="微软雅黑" panose="020B0503020204020204" pitchFamily="34" charset="-122"/>
                  </a:rPr>
                  <a:t>SAM</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39" name="文本框 38">
            <a:extLst>
              <a:ext uri="{FF2B5EF4-FFF2-40B4-BE49-F238E27FC236}">
                <a16:creationId xmlns:a16="http://schemas.microsoft.com/office/drawing/2014/main" id="{08ACA75E-ED4F-864C-BBAB-C4F095030AD6}"/>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1780015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7754046"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a:t>
            </a:r>
            <a:r>
              <a:rPr lang="en-US" altLang="zh-CN" sz="3000" b="1" dirty="0" smtClean="0">
                <a:solidFill>
                  <a:schemeClr val="bg1"/>
                </a:solidFill>
              </a:rPr>
              <a:t>SAM</a:t>
            </a:r>
            <a:r>
              <a:rPr lang="zh-CN" altLang="en-US" sz="3000" b="1" dirty="0" smtClean="0">
                <a:solidFill>
                  <a:schemeClr val="bg1"/>
                </a:solidFill>
              </a:rPr>
              <a:t>与国民经济核算账户及矩阵的关系</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33</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aphicFrame>
        <p:nvGraphicFramePr>
          <p:cNvPr id="2" name="图示 1"/>
          <p:cNvGraphicFramePr/>
          <p:nvPr>
            <p:extLst>
              <p:ext uri="{D42A27DB-BD31-4B8C-83A1-F6EECF244321}">
                <p14:modId xmlns:p14="http://schemas.microsoft.com/office/powerpoint/2010/main" val="83720562"/>
              </p:ext>
            </p:extLst>
          </p:nvPr>
        </p:nvGraphicFramePr>
        <p:xfrm>
          <a:off x="0" y="1120463"/>
          <a:ext cx="12192000" cy="5279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515938" y="2129306"/>
            <a:ext cx="3463634" cy="63106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与国民经济核算账户的联系</a:t>
            </a:r>
            <a:endParaRPr lang="zh-CN" altLang="en-US" b="1" dirty="0"/>
          </a:p>
        </p:txBody>
      </p:sp>
      <p:sp>
        <p:nvSpPr>
          <p:cNvPr id="14" name="圆角矩形 13"/>
          <p:cNvSpPr/>
          <p:nvPr/>
        </p:nvSpPr>
        <p:spPr>
          <a:xfrm>
            <a:off x="4325938" y="2129306"/>
            <a:ext cx="3463634" cy="63106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与国民经济矩阵的联系</a:t>
            </a:r>
            <a:endParaRPr lang="zh-CN" altLang="en-US" b="1" dirty="0"/>
          </a:p>
        </p:txBody>
      </p:sp>
      <p:sp>
        <p:nvSpPr>
          <p:cNvPr id="15" name="圆角矩形 14"/>
          <p:cNvSpPr/>
          <p:nvPr/>
        </p:nvSpPr>
        <p:spPr>
          <a:xfrm>
            <a:off x="8148817" y="2129306"/>
            <a:ext cx="3463634" cy="63106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SAM</a:t>
            </a:r>
            <a:r>
              <a:rPr lang="zh-CN" altLang="en-US" b="1" dirty="0" smtClean="0"/>
              <a:t>有区别的地方</a:t>
            </a:r>
            <a:endParaRPr lang="zh-CN" altLang="en-US" b="1" dirty="0"/>
          </a:p>
        </p:txBody>
      </p:sp>
    </p:spTree>
    <p:extLst>
      <p:ext uri="{BB962C8B-B14F-4D97-AF65-F5344CB8AC3E}">
        <p14:creationId xmlns:p14="http://schemas.microsoft.com/office/powerpoint/2010/main" val="10605197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3137397" cy="553998"/>
          </a:xfrm>
          <a:prstGeom prst="rect">
            <a:avLst/>
          </a:prstGeom>
        </p:spPr>
        <p:txBody>
          <a:bodyPr wrap="none">
            <a:spAutoFit/>
          </a:bodyPr>
          <a:lstStyle/>
          <a:p>
            <a:r>
              <a:rPr lang="zh-CN" altLang="en-US" sz="3000" b="1" dirty="0">
                <a:solidFill>
                  <a:schemeClr val="bg1"/>
                </a:solidFill>
              </a:rPr>
              <a:t> 二</a:t>
            </a:r>
            <a:r>
              <a:rPr lang="zh-CN" altLang="en-US" sz="3000" b="1" dirty="0" smtClean="0">
                <a:solidFill>
                  <a:schemeClr val="bg1"/>
                </a:solidFill>
              </a:rPr>
              <a:t>、</a:t>
            </a:r>
            <a:r>
              <a:rPr lang="en-US" altLang="zh-CN" sz="3000" b="1" dirty="0" smtClean="0">
                <a:solidFill>
                  <a:schemeClr val="bg1"/>
                </a:solidFill>
              </a:rPr>
              <a:t>SAM</a:t>
            </a:r>
            <a:r>
              <a:rPr lang="zh-CN" altLang="en-US" sz="3000" b="1" dirty="0" smtClean="0">
                <a:solidFill>
                  <a:schemeClr val="bg1"/>
                </a:solidFill>
              </a:rPr>
              <a:t>的特点</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34</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aphicFrame>
        <p:nvGraphicFramePr>
          <p:cNvPr id="7" name="图示 6"/>
          <p:cNvGraphicFramePr/>
          <p:nvPr>
            <p:extLst>
              <p:ext uri="{D42A27DB-BD31-4B8C-83A1-F6EECF244321}">
                <p14:modId xmlns:p14="http://schemas.microsoft.com/office/powerpoint/2010/main" val="3102195762"/>
              </p:ext>
            </p:extLst>
          </p:nvPr>
        </p:nvGraphicFramePr>
        <p:xfrm>
          <a:off x="4481848" y="1030309"/>
          <a:ext cx="7506952" cy="5069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右箭头标注 7"/>
          <p:cNvSpPr/>
          <p:nvPr/>
        </p:nvSpPr>
        <p:spPr>
          <a:xfrm>
            <a:off x="257577" y="2369714"/>
            <a:ext cx="3979572" cy="2421228"/>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smtClean="0"/>
              <a:t>SAM</a:t>
            </a:r>
            <a:r>
              <a:rPr lang="zh-CN" altLang="en-US" sz="2000" b="1" dirty="0" smtClean="0"/>
              <a:t>能够灵活地使用</a:t>
            </a:r>
            <a:r>
              <a:rPr lang="en-US" altLang="zh-CN" sz="2000" b="1" dirty="0" smtClean="0"/>
              <a:t>SNA</a:t>
            </a:r>
            <a:r>
              <a:rPr lang="zh-CN" altLang="en-US" sz="2000" b="1" dirty="0" smtClean="0"/>
              <a:t>中的任意部分，但在界定概念、核算结构及分类方面，比</a:t>
            </a:r>
            <a:r>
              <a:rPr lang="en-US" altLang="zh-CN" sz="2000" b="1" dirty="0" smtClean="0"/>
              <a:t>SNA</a:t>
            </a:r>
            <a:r>
              <a:rPr lang="zh-CN" altLang="en-US" sz="2000" b="1" dirty="0" smtClean="0"/>
              <a:t>更为灵活。</a:t>
            </a:r>
            <a:endParaRPr lang="zh-CN" altLang="en-US" sz="2000" b="1" dirty="0"/>
          </a:p>
        </p:txBody>
      </p:sp>
    </p:spTree>
    <p:extLst>
      <p:ext uri="{BB962C8B-B14F-4D97-AF65-F5344CB8AC3E}">
        <p14:creationId xmlns:p14="http://schemas.microsoft.com/office/powerpoint/2010/main" val="468434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3137397"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en-US" altLang="zh-CN" sz="3000" b="1" dirty="0" smtClean="0">
                <a:solidFill>
                  <a:schemeClr val="bg1"/>
                </a:solidFill>
              </a:rPr>
              <a:t>SAM</a:t>
            </a:r>
            <a:r>
              <a:rPr lang="zh-CN" altLang="en-US" sz="3000" b="1" dirty="0" smtClean="0">
                <a:solidFill>
                  <a:schemeClr val="bg1"/>
                </a:solidFill>
              </a:rPr>
              <a:t>的性质</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35</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43" name="圆角矩形 21">
            <a:extLst>
              <a:ext uri="{FF2B5EF4-FFF2-40B4-BE49-F238E27FC236}">
                <a16:creationId xmlns:a16="http://schemas.microsoft.com/office/drawing/2014/main" id="{BD26F108-A7E8-4DC3-84AF-4E615171F953}"/>
              </a:ext>
            </a:extLst>
          </p:cNvPr>
          <p:cNvSpPr/>
          <p:nvPr/>
        </p:nvSpPr>
        <p:spPr>
          <a:xfrm>
            <a:off x="208372" y="1004553"/>
            <a:ext cx="11820495" cy="881833"/>
          </a:xfrm>
          <a:prstGeom prst="roundRect">
            <a:avLst>
              <a:gd name="adj" fmla="val 9584"/>
            </a:avLst>
          </a:prstGeom>
          <a:solidFill>
            <a:srgbClr val="5EC6D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SAM</a:t>
            </a:r>
            <a:r>
              <a:rPr lang="zh-CN" altLang="en-US" sz="2400" b="1" dirty="0" smtClean="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由一系列账户组成，与国民经济账户相类似，其收入和支出是平衡的，但包括的信息远多于国民经济账户</a:t>
            </a:r>
            <a:endParaRPr lang="zh-CN" altLang="en-US" sz="2400"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53" name="组合 52">
            <a:extLst>
              <a:ext uri="{FF2B5EF4-FFF2-40B4-BE49-F238E27FC236}">
                <a16:creationId xmlns:a16="http://schemas.microsoft.com/office/drawing/2014/main" id="{0BF2BB57-065A-3844-9231-58BBE0B3B160}"/>
              </a:ext>
            </a:extLst>
          </p:cNvPr>
          <p:cNvGrpSpPr/>
          <p:nvPr/>
        </p:nvGrpSpPr>
        <p:grpSpPr>
          <a:xfrm>
            <a:off x="1793969" y="1886386"/>
            <a:ext cx="8057709" cy="5567762"/>
            <a:chOff x="1383646" y="1571246"/>
            <a:chExt cx="8057709" cy="5762981"/>
          </a:xfrm>
        </p:grpSpPr>
        <p:grpSp>
          <p:nvGrpSpPr>
            <p:cNvPr id="54" name="组合 53">
              <a:extLst>
                <a:ext uri="{FF2B5EF4-FFF2-40B4-BE49-F238E27FC236}">
                  <a16:creationId xmlns:a16="http://schemas.microsoft.com/office/drawing/2014/main" id="{219CE7C5-1D96-409D-A67E-876121C9CB1F}"/>
                </a:ext>
              </a:extLst>
            </p:cNvPr>
            <p:cNvGrpSpPr/>
            <p:nvPr/>
          </p:nvGrpSpPr>
          <p:grpSpPr>
            <a:xfrm>
              <a:off x="1383646" y="1571246"/>
              <a:ext cx="6336234" cy="5762981"/>
              <a:chOff x="4453845" y="1841069"/>
              <a:chExt cx="6284731" cy="5762981"/>
            </a:xfrm>
          </p:grpSpPr>
          <p:grpSp>
            <p:nvGrpSpPr>
              <p:cNvPr id="59" name="组合 41">
                <a:extLst>
                  <a:ext uri="{FF2B5EF4-FFF2-40B4-BE49-F238E27FC236}">
                    <a16:creationId xmlns:a16="http://schemas.microsoft.com/office/drawing/2014/main" id="{593C5638-C937-4772-91D1-A3CA48639B7D}"/>
                  </a:ext>
                </a:extLst>
              </p:cNvPr>
              <p:cNvGrpSpPr/>
              <p:nvPr/>
            </p:nvGrpSpPr>
            <p:grpSpPr>
              <a:xfrm>
                <a:off x="4453845" y="5264501"/>
                <a:ext cx="2294860" cy="798769"/>
                <a:chOff x="158365" y="7690031"/>
                <a:chExt cx="3249194" cy="1130943"/>
              </a:xfrm>
            </p:grpSpPr>
            <p:sp>
              <p:nvSpPr>
                <p:cNvPr id="78" name="Oval 85">
                  <a:extLst>
                    <a:ext uri="{FF2B5EF4-FFF2-40B4-BE49-F238E27FC236}">
                      <a16:creationId xmlns:a16="http://schemas.microsoft.com/office/drawing/2014/main" id="{61497739-F757-4C0D-9088-068FC964F593}"/>
                    </a:ext>
                  </a:extLst>
                </p:cNvPr>
                <p:cNvSpPr>
                  <a:spLocks noChangeAspect="1"/>
                </p:cNvSpPr>
                <p:nvPr/>
              </p:nvSpPr>
              <p:spPr>
                <a:xfrm>
                  <a:off x="2377652" y="7690031"/>
                  <a:ext cx="1029907" cy="1029906"/>
                </a:xfrm>
                <a:prstGeom prst="ellipse">
                  <a:avLst/>
                </a:prstGeom>
                <a:solidFill>
                  <a:srgbClr val="5EC6D3"/>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79" name="文本框 52">
                  <a:extLst>
                    <a:ext uri="{FF2B5EF4-FFF2-40B4-BE49-F238E27FC236}">
                      <a16:creationId xmlns:a16="http://schemas.microsoft.com/office/drawing/2014/main" id="{DC11B75C-206F-4BE7-863D-C94D58EEEFCD}"/>
                    </a:ext>
                  </a:extLst>
                </p:cNvPr>
                <p:cNvSpPr txBox="1"/>
                <p:nvPr/>
              </p:nvSpPr>
              <p:spPr>
                <a:xfrm>
                  <a:off x="158365" y="8166546"/>
                  <a:ext cx="2555894" cy="654428"/>
                </a:xfrm>
                <a:prstGeom prst="rect">
                  <a:avLst/>
                </a:prstGeom>
                <a:noFill/>
              </p:spPr>
              <p:txBody>
                <a:bodyPr wrap="square" rtlCol="0">
                  <a:spAutoFit/>
                </a:bodyPr>
                <a:lstStyle/>
                <a:p>
                  <a:pPr algn="ctr">
                    <a:lnSpc>
                      <a:spcPct val="120000"/>
                    </a:lnSpc>
                  </a:pPr>
                  <a:r>
                    <a:rPr lang="zh-CN" altLang="en-US" b="1" dirty="0" smtClean="0">
                      <a:solidFill>
                        <a:srgbClr val="5EC6D3"/>
                      </a:solidFill>
                      <a:cs typeface="+mn-ea"/>
                      <a:sym typeface="+mn-lt"/>
                    </a:rPr>
                    <a:t>对称性</a:t>
                  </a:r>
                  <a:endParaRPr lang="zh-CN" altLang="en-US" b="1" dirty="0">
                    <a:solidFill>
                      <a:srgbClr val="5EC6D3"/>
                    </a:solidFill>
                    <a:cs typeface="+mn-ea"/>
                    <a:sym typeface="+mn-lt"/>
                  </a:endParaRPr>
                </a:p>
              </p:txBody>
            </p:sp>
          </p:grpSp>
          <p:sp>
            <p:nvSpPr>
              <p:cNvPr id="77" name="文本框 55">
                <a:extLst>
                  <a:ext uri="{FF2B5EF4-FFF2-40B4-BE49-F238E27FC236}">
                    <a16:creationId xmlns:a16="http://schemas.microsoft.com/office/drawing/2014/main" id="{9C690F6E-E6DE-4CBB-A71D-6B4F3E673DC8}"/>
                  </a:ext>
                </a:extLst>
              </p:cNvPr>
              <p:cNvSpPr txBox="1"/>
              <p:nvPr/>
            </p:nvSpPr>
            <p:spPr>
              <a:xfrm>
                <a:off x="8314168" y="1841069"/>
                <a:ext cx="1458601" cy="1127730"/>
              </a:xfrm>
              <a:prstGeom prst="rect">
                <a:avLst/>
              </a:prstGeom>
              <a:noFill/>
            </p:spPr>
            <p:txBody>
              <a:bodyPr wrap="square" rtlCol="0">
                <a:spAutoFit/>
              </a:bodyPr>
              <a:lstStyle/>
              <a:p>
                <a:pPr algn="ctr">
                  <a:lnSpc>
                    <a:spcPct val="120000"/>
                  </a:lnSpc>
                </a:pPr>
                <a:r>
                  <a:rPr lang="zh-CN" altLang="en-US" b="1" dirty="0" smtClean="0">
                    <a:solidFill>
                      <a:srgbClr val="F26D64"/>
                    </a:solidFill>
                    <a:cs typeface="+mn-ea"/>
                    <a:sym typeface="+mn-lt"/>
                  </a:rPr>
                  <a:t>主对角线反映的是账户内部交易</a:t>
                </a:r>
                <a:endParaRPr lang="zh-CN" altLang="en-US" b="1" dirty="0">
                  <a:solidFill>
                    <a:srgbClr val="F26D64"/>
                  </a:solidFill>
                  <a:cs typeface="+mn-ea"/>
                  <a:sym typeface="+mn-lt"/>
                </a:endParaRPr>
              </a:p>
            </p:txBody>
          </p:sp>
          <p:sp>
            <p:nvSpPr>
              <p:cNvPr id="75" name="文本框 58">
                <a:extLst>
                  <a:ext uri="{FF2B5EF4-FFF2-40B4-BE49-F238E27FC236}">
                    <a16:creationId xmlns:a16="http://schemas.microsoft.com/office/drawing/2014/main" id="{A8CD6E94-4D3F-4FC0-B3A2-20661C7EA72E}"/>
                  </a:ext>
                </a:extLst>
              </p:cNvPr>
              <p:cNvSpPr txBox="1"/>
              <p:nvPr/>
            </p:nvSpPr>
            <p:spPr>
              <a:xfrm>
                <a:off x="5027840" y="3660196"/>
                <a:ext cx="1453394" cy="823944"/>
              </a:xfrm>
              <a:prstGeom prst="rect">
                <a:avLst/>
              </a:prstGeom>
              <a:noFill/>
            </p:spPr>
            <p:txBody>
              <a:bodyPr wrap="square" rtlCol="0">
                <a:spAutoFit/>
              </a:bodyPr>
              <a:lstStyle/>
              <a:p>
                <a:pPr algn="ctr">
                  <a:lnSpc>
                    <a:spcPct val="120000"/>
                  </a:lnSpc>
                </a:pPr>
                <a:r>
                  <a:rPr lang="zh-CN" altLang="en-US" b="1" dirty="0" smtClean="0">
                    <a:solidFill>
                      <a:srgbClr val="F8841D"/>
                    </a:solidFill>
                    <a:cs typeface="+mn-ea"/>
                    <a:sym typeface="+mn-lt"/>
                  </a:rPr>
                  <a:t>采用单一登录方式</a:t>
                </a:r>
                <a:endParaRPr lang="zh-CN" altLang="en-US" b="1" dirty="0">
                  <a:solidFill>
                    <a:srgbClr val="F8841D"/>
                  </a:solidFill>
                  <a:cs typeface="+mn-ea"/>
                  <a:sym typeface="+mn-lt"/>
                </a:endParaRPr>
              </a:p>
            </p:txBody>
          </p:sp>
          <p:sp>
            <p:nvSpPr>
              <p:cNvPr id="73" name="文本框 61">
                <a:extLst>
                  <a:ext uri="{FF2B5EF4-FFF2-40B4-BE49-F238E27FC236}">
                    <a16:creationId xmlns:a16="http://schemas.microsoft.com/office/drawing/2014/main" id="{F41F6360-8B84-493E-8779-934D8E963C50}"/>
                  </a:ext>
                </a:extLst>
              </p:cNvPr>
              <p:cNvSpPr txBox="1"/>
              <p:nvPr/>
            </p:nvSpPr>
            <p:spPr>
              <a:xfrm>
                <a:off x="4782446" y="4737006"/>
                <a:ext cx="1476590" cy="410488"/>
              </a:xfrm>
              <a:prstGeom prst="rect">
                <a:avLst/>
              </a:prstGeom>
              <a:noFill/>
            </p:spPr>
            <p:txBody>
              <a:bodyPr wrap="square" rtlCol="0">
                <a:spAutoFit/>
              </a:bodyPr>
              <a:lstStyle/>
              <a:p>
                <a:pPr algn="ctr">
                  <a:lnSpc>
                    <a:spcPct val="120000"/>
                  </a:lnSpc>
                </a:pPr>
                <a:r>
                  <a:rPr lang="zh-CN" altLang="en-US" b="1" dirty="0" smtClean="0">
                    <a:solidFill>
                      <a:schemeClr val="accent5">
                        <a:lumMod val="75000"/>
                      </a:schemeClr>
                    </a:solidFill>
                    <a:cs typeface="+mn-ea"/>
                    <a:sym typeface="+mn-lt"/>
                  </a:rPr>
                  <a:t>等和性</a:t>
                </a:r>
                <a:endParaRPr lang="zh-CN" altLang="en-US" b="1" dirty="0">
                  <a:solidFill>
                    <a:schemeClr val="accent5">
                      <a:lumMod val="75000"/>
                    </a:schemeClr>
                  </a:solidFill>
                  <a:cs typeface="+mn-ea"/>
                  <a:sym typeface="+mn-lt"/>
                </a:endParaRPr>
              </a:p>
            </p:txBody>
          </p:sp>
          <p:sp>
            <p:nvSpPr>
              <p:cNvPr id="71" name="文本框 64">
                <a:extLst>
                  <a:ext uri="{FF2B5EF4-FFF2-40B4-BE49-F238E27FC236}">
                    <a16:creationId xmlns:a16="http://schemas.microsoft.com/office/drawing/2014/main" id="{FAE1869C-183A-49DA-8437-7276B2E50CD9}"/>
                  </a:ext>
                </a:extLst>
              </p:cNvPr>
              <p:cNvSpPr txBox="1"/>
              <p:nvPr/>
            </p:nvSpPr>
            <p:spPr>
              <a:xfrm>
                <a:off x="5638597" y="2821567"/>
                <a:ext cx="1492805" cy="823944"/>
              </a:xfrm>
              <a:prstGeom prst="rect">
                <a:avLst/>
              </a:prstGeom>
              <a:noFill/>
            </p:spPr>
            <p:txBody>
              <a:bodyPr wrap="square" rtlCol="0">
                <a:spAutoFit/>
              </a:bodyPr>
              <a:lstStyle/>
              <a:p>
                <a:pPr algn="ctr">
                  <a:lnSpc>
                    <a:spcPct val="120000"/>
                  </a:lnSpc>
                </a:pPr>
                <a:r>
                  <a:rPr lang="zh-CN" altLang="en-US" b="1" dirty="0" smtClean="0">
                    <a:solidFill>
                      <a:srgbClr val="9BBB40"/>
                    </a:solidFill>
                    <a:cs typeface="+mn-ea"/>
                    <a:sym typeface="+mn-lt"/>
                  </a:rPr>
                  <a:t>属于复式平衡表</a:t>
                </a:r>
                <a:endParaRPr lang="zh-CN" altLang="en-US" b="1" dirty="0">
                  <a:solidFill>
                    <a:srgbClr val="9BBB40"/>
                  </a:solidFill>
                  <a:cs typeface="+mn-ea"/>
                  <a:sym typeface="+mn-lt"/>
                </a:endParaRPr>
              </a:p>
            </p:txBody>
          </p:sp>
          <p:grpSp>
            <p:nvGrpSpPr>
              <p:cNvPr id="65" name="组合 43">
                <a:extLst>
                  <a:ext uri="{FF2B5EF4-FFF2-40B4-BE49-F238E27FC236}">
                    <a16:creationId xmlns:a16="http://schemas.microsoft.com/office/drawing/2014/main" id="{6D7E2DE9-1552-40EB-ADF0-14E8BF69CF4C}"/>
                  </a:ext>
                </a:extLst>
              </p:cNvPr>
              <p:cNvGrpSpPr/>
              <p:nvPr/>
            </p:nvGrpSpPr>
            <p:grpSpPr>
              <a:xfrm>
                <a:off x="6864623" y="3739624"/>
                <a:ext cx="3873953" cy="3864426"/>
                <a:chOff x="2600201" y="4239742"/>
                <a:chExt cx="8882544" cy="8860700"/>
              </a:xfrm>
            </p:grpSpPr>
            <p:grpSp>
              <p:nvGrpSpPr>
                <p:cNvPr id="66" name="Group 87">
                  <a:extLst>
                    <a:ext uri="{FF2B5EF4-FFF2-40B4-BE49-F238E27FC236}">
                      <a16:creationId xmlns:a16="http://schemas.microsoft.com/office/drawing/2014/main" id="{222EF985-C8BC-4AB4-BB4D-CD0F353CF12D}"/>
                    </a:ext>
                  </a:extLst>
                </p:cNvPr>
                <p:cNvGrpSpPr/>
                <p:nvPr/>
              </p:nvGrpSpPr>
              <p:grpSpPr>
                <a:xfrm>
                  <a:off x="2600201" y="4239742"/>
                  <a:ext cx="8882544" cy="8860700"/>
                  <a:chOff x="2957378" y="2341368"/>
                  <a:chExt cx="3221324" cy="3213402"/>
                </a:xfrm>
                <a:solidFill>
                  <a:schemeClr val="tx1">
                    <a:lumMod val="85000"/>
                  </a:schemeClr>
                </a:solidFill>
              </p:grpSpPr>
              <p:sp>
                <p:nvSpPr>
                  <p:cNvPr id="68" name="Block Arc 61">
                    <a:extLst>
                      <a:ext uri="{FF2B5EF4-FFF2-40B4-BE49-F238E27FC236}">
                        <a16:creationId xmlns:a16="http://schemas.microsoft.com/office/drawing/2014/main" id="{D8DC5608-8BC7-4D15-8ED9-2560BCC97254}"/>
                      </a:ext>
                    </a:extLst>
                  </p:cNvPr>
                  <p:cNvSpPr/>
                  <p:nvPr/>
                </p:nvSpPr>
                <p:spPr>
                  <a:xfrm>
                    <a:off x="2965298" y="2341368"/>
                    <a:ext cx="3213404" cy="3213402"/>
                  </a:xfrm>
                  <a:prstGeom prst="blockArc">
                    <a:avLst>
                      <a:gd name="adj1" fmla="val 10800000"/>
                      <a:gd name="adj2" fmla="val 16200004"/>
                      <a:gd name="adj3" fmla="val 2113"/>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a:cs typeface="+mn-ea"/>
                      <a:sym typeface="+mn-lt"/>
                    </a:endParaRPr>
                  </a:p>
                </p:txBody>
              </p:sp>
              <p:sp>
                <p:nvSpPr>
                  <p:cNvPr id="69" name="Block Arc 65">
                    <a:extLst>
                      <a:ext uri="{FF2B5EF4-FFF2-40B4-BE49-F238E27FC236}">
                        <a16:creationId xmlns:a16="http://schemas.microsoft.com/office/drawing/2014/main" id="{9CFD11A4-7DDC-4A1B-B056-FFA10C7394D6}"/>
                      </a:ext>
                    </a:extLst>
                  </p:cNvPr>
                  <p:cNvSpPr/>
                  <p:nvPr/>
                </p:nvSpPr>
                <p:spPr>
                  <a:xfrm>
                    <a:off x="2957378" y="2341368"/>
                    <a:ext cx="3213404" cy="3213402"/>
                  </a:xfrm>
                  <a:prstGeom prst="blockArc">
                    <a:avLst>
                      <a:gd name="adj1" fmla="val 16200000"/>
                      <a:gd name="adj2" fmla="val 21589317"/>
                      <a:gd name="adj3" fmla="val 2281"/>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dirty="0">
                      <a:cs typeface="+mn-ea"/>
                      <a:sym typeface="+mn-lt"/>
                    </a:endParaRPr>
                  </a:p>
                </p:txBody>
              </p:sp>
            </p:grpSp>
            <p:sp>
              <p:nvSpPr>
                <p:cNvPr id="67" name="任意多边形 23">
                  <a:extLst>
                    <a:ext uri="{FF2B5EF4-FFF2-40B4-BE49-F238E27FC236}">
                      <a16:creationId xmlns:a16="http://schemas.microsoft.com/office/drawing/2014/main" id="{E084975E-4D98-4F72-BA24-D1219DEC6997}"/>
                    </a:ext>
                  </a:extLst>
                </p:cNvPr>
                <p:cNvSpPr/>
                <p:nvPr/>
              </p:nvSpPr>
              <p:spPr>
                <a:xfrm>
                  <a:off x="4101713" y="5409027"/>
                  <a:ext cx="5857680" cy="2931012"/>
                </a:xfrm>
                <a:custGeom>
                  <a:avLst/>
                  <a:gdLst>
                    <a:gd name="connsiteX0" fmla="*/ 1416222 w 2832444"/>
                    <a:gd name="connsiteY0" fmla="*/ 0 h 1417272"/>
                    <a:gd name="connsiteX1" fmla="*/ 2832444 w 2832444"/>
                    <a:gd name="connsiteY1" fmla="*/ 1417272 h 1417272"/>
                    <a:gd name="connsiteX2" fmla="*/ 1416222 w 2832444"/>
                    <a:gd name="connsiteY2" fmla="*/ 1417272 h 1417272"/>
                    <a:gd name="connsiteX3" fmla="*/ 0 w 2832444"/>
                    <a:gd name="connsiteY3" fmla="*/ 1417272 h 1417272"/>
                    <a:gd name="connsiteX4" fmla="*/ 1416222 w 2832444"/>
                    <a:gd name="connsiteY4" fmla="*/ 0 h 141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444" h="1417272">
                      <a:moveTo>
                        <a:pt x="1416222" y="0"/>
                      </a:moveTo>
                      <a:cubicBezTo>
                        <a:pt x="2198408" y="0"/>
                        <a:pt x="2832444" y="634507"/>
                        <a:pt x="2832444" y="1417272"/>
                      </a:cubicBezTo>
                      <a:lnTo>
                        <a:pt x="1416222" y="1417272"/>
                      </a:lnTo>
                      <a:lnTo>
                        <a:pt x="0" y="1417272"/>
                      </a:lnTo>
                      <a:cubicBezTo>
                        <a:pt x="0" y="634507"/>
                        <a:pt x="634038" y="0"/>
                        <a:pt x="1416222" y="0"/>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altLang="zh-CN" sz="2400" b="1" dirty="0" smtClean="0">
                      <a:solidFill>
                        <a:srgbClr val="FF0000"/>
                      </a:solidFill>
                      <a:cs typeface="+mn-ea"/>
                      <a:sym typeface="+mn-lt"/>
                    </a:rPr>
                    <a:t>SAM</a:t>
                  </a:r>
                  <a:r>
                    <a:rPr lang="zh-CN" altLang="en-US" sz="2400" b="1" dirty="0" smtClean="0">
                      <a:solidFill>
                        <a:srgbClr val="FF0000"/>
                      </a:solidFill>
                      <a:cs typeface="+mn-ea"/>
                      <a:sym typeface="+mn-lt"/>
                    </a:rPr>
                    <a:t>的性质</a:t>
                  </a:r>
                  <a:endParaRPr lang="zh-CN" altLang="en-US" sz="2400" b="1" dirty="0">
                    <a:solidFill>
                      <a:srgbClr val="FF0000"/>
                    </a:solidFill>
                    <a:cs typeface="+mn-ea"/>
                    <a:sym typeface="+mn-lt"/>
                  </a:endParaRPr>
                </a:p>
              </p:txBody>
            </p:sp>
          </p:grpSp>
        </p:grpSp>
        <p:sp>
          <p:nvSpPr>
            <p:cNvPr id="56" name="文本框 40">
              <a:extLst>
                <a:ext uri="{FF2B5EF4-FFF2-40B4-BE49-F238E27FC236}">
                  <a16:creationId xmlns:a16="http://schemas.microsoft.com/office/drawing/2014/main" id="{7A41A7E8-B841-544C-8DD0-2E17AAAB815C}"/>
                </a:ext>
              </a:extLst>
            </p:cNvPr>
            <p:cNvSpPr txBox="1"/>
            <p:nvPr/>
          </p:nvSpPr>
          <p:spPr>
            <a:xfrm>
              <a:off x="6637396" y="2141256"/>
              <a:ext cx="1819985" cy="410488"/>
            </a:xfrm>
            <a:prstGeom prst="rect">
              <a:avLst/>
            </a:prstGeom>
            <a:noFill/>
          </p:spPr>
          <p:txBody>
            <a:bodyPr wrap="square" rtlCol="0">
              <a:spAutoFit/>
            </a:bodyPr>
            <a:lstStyle/>
            <a:p>
              <a:pPr algn="ctr">
                <a:lnSpc>
                  <a:spcPct val="120000"/>
                </a:lnSpc>
              </a:pPr>
              <a:r>
                <a:rPr lang="zh-CN" altLang="en-US" b="1" dirty="0" smtClean="0">
                  <a:solidFill>
                    <a:srgbClr val="00A9F3"/>
                  </a:solidFill>
                  <a:cs typeface="+mn-ea"/>
                  <a:sym typeface="+mn-lt"/>
                </a:rPr>
                <a:t>规模可调性</a:t>
              </a:r>
              <a:endParaRPr lang="zh-CN" altLang="en-US" b="1" dirty="0">
                <a:solidFill>
                  <a:srgbClr val="00A9F3"/>
                </a:solidFill>
                <a:cs typeface="+mn-ea"/>
                <a:sym typeface="+mn-lt"/>
              </a:endParaRPr>
            </a:p>
          </p:txBody>
        </p:sp>
        <p:sp>
          <p:nvSpPr>
            <p:cNvPr id="58" name="文本框 43">
              <a:extLst>
                <a:ext uri="{FF2B5EF4-FFF2-40B4-BE49-F238E27FC236}">
                  <a16:creationId xmlns:a16="http://schemas.microsoft.com/office/drawing/2014/main" id="{0670C0E6-1317-BE45-A790-D98F17A05964}"/>
                </a:ext>
              </a:extLst>
            </p:cNvPr>
            <p:cNvSpPr txBox="1"/>
            <p:nvPr/>
          </p:nvSpPr>
          <p:spPr>
            <a:xfrm>
              <a:off x="7621370" y="2857435"/>
              <a:ext cx="1819985" cy="410488"/>
            </a:xfrm>
            <a:prstGeom prst="rect">
              <a:avLst/>
            </a:prstGeom>
            <a:noFill/>
          </p:spPr>
          <p:txBody>
            <a:bodyPr wrap="square" rtlCol="0">
              <a:spAutoFit/>
            </a:bodyPr>
            <a:lstStyle/>
            <a:p>
              <a:pPr algn="ctr">
                <a:lnSpc>
                  <a:spcPct val="120000"/>
                </a:lnSpc>
              </a:pPr>
              <a:r>
                <a:rPr lang="zh-CN" altLang="en-US" b="1" dirty="0" smtClean="0">
                  <a:solidFill>
                    <a:srgbClr val="7A3C3C"/>
                  </a:solidFill>
                  <a:cs typeface="+mn-ea"/>
                  <a:sym typeface="+mn-lt"/>
                </a:rPr>
                <a:t>序可调性</a:t>
              </a:r>
              <a:endParaRPr lang="en-US" altLang="zh-CN" b="1" dirty="0">
                <a:solidFill>
                  <a:srgbClr val="7A3C3C"/>
                </a:solidFill>
                <a:cs typeface="+mn-ea"/>
                <a:sym typeface="+mn-lt"/>
              </a:endParaRPr>
            </a:p>
          </p:txBody>
        </p:sp>
      </p:grpSp>
      <p:sp>
        <p:nvSpPr>
          <p:cNvPr id="81" name="文本框 64">
            <a:extLst>
              <a:ext uri="{FF2B5EF4-FFF2-40B4-BE49-F238E27FC236}">
                <a16:creationId xmlns:a16="http://schemas.microsoft.com/office/drawing/2014/main" id="{FAE1869C-183A-49DA-8437-7276B2E50CD9}"/>
              </a:ext>
            </a:extLst>
          </p:cNvPr>
          <p:cNvSpPr txBox="1"/>
          <p:nvPr/>
        </p:nvSpPr>
        <p:spPr>
          <a:xfrm>
            <a:off x="4260035" y="1920818"/>
            <a:ext cx="1505039" cy="1089529"/>
          </a:xfrm>
          <a:prstGeom prst="rect">
            <a:avLst/>
          </a:prstGeom>
          <a:noFill/>
        </p:spPr>
        <p:txBody>
          <a:bodyPr wrap="square" rtlCol="0">
            <a:spAutoFit/>
          </a:bodyPr>
          <a:lstStyle/>
          <a:p>
            <a:pPr algn="ctr">
              <a:lnSpc>
                <a:spcPct val="120000"/>
              </a:lnSpc>
            </a:pPr>
            <a:r>
              <a:rPr lang="zh-CN" altLang="en-US" b="1" dirty="0" smtClean="0">
                <a:solidFill>
                  <a:schemeClr val="accent4">
                    <a:lumMod val="60000"/>
                    <a:lumOff val="40000"/>
                  </a:schemeClr>
                </a:solidFill>
                <a:cs typeface="+mn-ea"/>
                <a:sym typeface="+mn-lt"/>
              </a:rPr>
              <a:t>登录主体是其所包含的各账户本身</a:t>
            </a:r>
            <a:endParaRPr lang="zh-CN" altLang="en-US" b="1" dirty="0">
              <a:solidFill>
                <a:schemeClr val="accent4">
                  <a:lumMod val="60000"/>
                  <a:lumOff val="40000"/>
                </a:schemeClr>
              </a:solidFill>
              <a:cs typeface="+mn-ea"/>
              <a:sym typeface="+mn-lt"/>
            </a:endParaRPr>
          </a:p>
        </p:txBody>
      </p:sp>
      <p:sp>
        <p:nvSpPr>
          <p:cNvPr id="82" name="Oval 85">
            <a:extLst>
              <a:ext uri="{FF2B5EF4-FFF2-40B4-BE49-F238E27FC236}">
                <a16:creationId xmlns:a16="http://schemas.microsoft.com/office/drawing/2014/main" id="{61497739-F757-4C0D-9088-068FC964F593}"/>
              </a:ext>
            </a:extLst>
          </p:cNvPr>
          <p:cNvSpPr>
            <a:spLocks noChangeAspect="1"/>
          </p:cNvSpPr>
          <p:nvPr/>
        </p:nvSpPr>
        <p:spPr>
          <a:xfrm>
            <a:off x="3587993" y="4479432"/>
            <a:ext cx="733370" cy="702767"/>
          </a:xfrm>
          <a:prstGeom prst="ellipse">
            <a:avLst/>
          </a:prstGeom>
          <a:solidFill>
            <a:schemeClr val="accent5"/>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83" name="Oval 85">
            <a:extLst>
              <a:ext uri="{FF2B5EF4-FFF2-40B4-BE49-F238E27FC236}">
                <a16:creationId xmlns:a16="http://schemas.microsoft.com/office/drawing/2014/main" id="{61497739-F757-4C0D-9088-068FC964F593}"/>
              </a:ext>
            </a:extLst>
          </p:cNvPr>
          <p:cNvSpPr>
            <a:spLocks noChangeAspect="1"/>
          </p:cNvSpPr>
          <p:nvPr/>
        </p:nvSpPr>
        <p:spPr>
          <a:xfrm>
            <a:off x="3941367" y="3861931"/>
            <a:ext cx="733370" cy="702767"/>
          </a:xfrm>
          <a:prstGeom prst="ellipse">
            <a:avLst/>
          </a:prstGeom>
          <a:solidFill>
            <a:schemeClr val="accent2"/>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84" name="Oval 85">
            <a:extLst>
              <a:ext uri="{FF2B5EF4-FFF2-40B4-BE49-F238E27FC236}">
                <a16:creationId xmlns:a16="http://schemas.microsoft.com/office/drawing/2014/main" id="{61497739-F757-4C0D-9088-068FC964F593}"/>
              </a:ext>
            </a:extLst>
          </p:cNvPr>
          <p:cNvSpPr>
            <a:spLocks noChangeAspect="1"/>
          </p:cNvSpPr>
          <p:nvPr/>
        </p:nvSpPr>
        <p:spPr>
          <a:xfrm>
            <a:off x="4463957" y="3306378"/>
            <a:ext cx="733370" cy="702767"/>
          </a:xfrm>
          <a:prstGeom prst="ellipse">
            <a:avLst/>
          </a:prstGeom>
          <a:solidFill>
            <a:schemeClr val="accent6">
              <a:lumMod val="75000"/>
            </a:schemeClr>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85" name="Oval 85">
            <a:extLst>
              <a:ext uri="{FF2B5EF4-FFF2-40B4-BE49-F238E27FC236}">
                <a16:creationId xmlns:a16="http://schemas.microsoft.com/office/drawing/2014/main" id="{61497739-F757-4C0D-9088-068FC964F593}"/>
              </a:ext>
            </a:extLst>
          </p:cNvPr>
          <p:cNvSpPr>
            <a:spLocks noChangeAspect="1"/>
          </p:cNvSpPr>
          <p:nvPr/>
        </p:nvSpPr>
        <p:spPr>
          <a:xfrm>
            <a:off x="5216113" y="3000979"/>
            <a:ext cx="733370" cy="702767"/>
          </a:xfrm>
          <a:prstGeom prst="ellipse">
            <a:avLst/>
          </a:prstGeom>
          <a:solidFill>
            <a:schemeClr val="accent4"/>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86" name="Oval 85">
            <a:extLst>
              <a:ext uri="{FF2B5EF4-FFF2-40B4-BE49-F238E27FC236}">
                <a16:creationId xmlns:a16="http://schemas.microsoft.com/office/drawing/2014/main" id="{61497739-F757-4C0D-9088-068FC964F593}"/>
              </a:ext>
            </a:extLst>
          </p:cNvPr>
          <p:cNvSpPr>
            <a:spLocks noChangeAspect="1"/>
          </p:cNvSpPr>
          <p:nvPr/>
        </p:nvSpPr>
        <p:spPr>
          <a:xfrm>
            <a:off x="6054519" y="2975915"/>
            <a:ext cx="733370" cy="702767"/>
          </a:xfrm>
          <a:prstGeom prst="ellipse">
            <a:avLst/>
          </a:prstGeom>
          <a:solidFill>
            <a:srgbClr val="FF554B"/>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87" name="Oval 85">
            <a:extLst>
              <a:ext uri="{FF2B5EF4-FFF2-40B4-BE49-F238E27FC236}">
                <a16:creationId xmlns:a16="http://schemas.microsoft.com/office/drawing/2014/main" id="{61497739-F757-4C0D-9088-068FC964F593}"/>
              </a:ext>
            </a:extLst>
          </p:cNvPr>
          <p:cNvSpPr>
            <a:spLocks noChangeAspect="1"/>
          </p:cNvSpPr>
          <p:nvPr/>
        </p:nvSpPr>
        <p:spPr>
          <a:xfrm>
            <a:off x="6873260" y="3120198"/>
            <a:ext cx="733370" cy="702767"/>
          </a:xfrm>
          <a:prstGeom prst="ellipse">
            <a:avLst/>
          </a:prstGeom>
          <a:solidFill>
            <a:schemeClr val="accent1"/>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88" name="Oval 85">
            <a:extLst>
              <a:ext uri="{FF2B5EF4-FFF2-40B4-BE49-F238E27FC236}">
                <a16:creationId xmlns:a16="http://schemas.microsoft.com/office/drawing/2014/main" id="{61497739-F757-4C0D-9088-068FC964F593}"/>
              </a:ext>
            </a:extLst>
          </p:cNvPr>
          <p:cNvSpPr>
            <a:spLocks noChangeAspect="1"/>
          </p:cNvSpPr>
          <p:nvPr/>
        </p:nvSpPr>
        <p:spPr>
          <a:xfrm>
            <a:off x="7510088" y="3657762"/>
            <a:ext cx="733370" cy="702767"/>
          </a:xfrm>
          <a:prstGeom prst="ellipse">
            <a:avLst/>
          </a:prstGeom>
          <a:solidFill>
            <a:srgbClr val="7A3C3C"/>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89" name="Oval 85">
            <a:extLst>
              <a:ext uri="{FF2B5EF4-FFF2-40B4-BE49-F238E27FC236}">
                <a16:creationId xmlns:a16="http://schemas.microsoft.com/office/drawing/2014/main" id="{61497739-F757-4C0D-9088-068FC964F593}"/>
              </a:ext>
            </a:extLst>
          </p:cNvPr>
          <p:cNvSpPr>
            <a:spLocks noChangeAspect="1"/>
          </p:cNvSpPr>
          <p:nvPr/>
        </p:nvSpPr>
        <p:spPr>
          <a:xfrm>
            <a:off x="8031693" y="4360529"/>
            <a:ext cx="733370" cy="702767"/>
          </a:xfrm>
          <a:prstGeom prst="ellipse">
            <a:avLst/>
          </a:prstGeom>
          <a:solidFill>
            <a:srgbClr val="7030A0"/>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90" name="Oval 85">
            <a:extLst>
              <a:ext uri="{FF2B5EF4-FFF2-40B4-BE49-F238E27FC236}">
                <a16:creationId xmlns:a16="http://schemas.microsoft.com/office/drawing/2014/main" id="{61497739-F757-4C0D-9088-068FC964F593}"/>
              </a:ext>
            </a:extLst>
          </p:cNvPr>
          <p:cNvSpPr>
            <a:spLocks noChangeAspect="1"/>
          </p:cNvSpPr>
          <p:nvPr/>
        </p:nvSpPr>
        <p:spPr>
          <a:xfrm>
            <a:off x="8243458" y="5170637"/>
            <a:ext cx="733370" cy="702767"/>
          </a:xfrm>
          <a:prstGeom prst="ellipse">
            <a:avLst/>
          </a:prstGeom>
          <a:solidFill>
            <a:schemeClr val="accent6">
              <a:lumMod val="50000"/>
            </a:schemeClr>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91" name="文本框 43">
            <a:extLst>
              <a:ext uri="{FF2B5EF4-FFF2-40B4-BE49-F238E27FC236}">
                <a16:creationId xmlns:a16="http://schemas.microsoft.com/office/drawing/2014/main" id="{0670C0E6-1317-BE45-A790-D98F17A05964}"/>
              </a:ext>
            </a:extLst>
          </p:cNvPr>
          <p:cNvSpPr txBox="1"/>
          <p:nvPr/>
        </p:nvSpPr>
        <p:spPr>
          <a:xfrm>
            <a:off x="8610143" y="4053473"/>
            <a:ext cx="1819985" cy="396583"/>
          </a:xfrm>
          <a:prstGeom prst="rect">
            <a:avLst/>
          </a:prstGeom>
          <a:noFill/>
        </p:spPr>
        <p:txBody>
          <a:bodyPr wrap="square" rtlCol="0">
            <a:spAutoFit/>
          </a:bodyPr>
          <a:lstStyle/>
          <a:p>
            <a:pPr algn="ctr">
              <a:lnSpc>
                <a:spcPct val="120000"/>
              </a:lnSpc>
            </a:pPr>
            <a:r>
              <a:rPr lang="zh-CN" altLang="en-US" b="1" dirty="0" smtClean="0">
                <a:solidFill>
                  <a:srgbClr val="7030A0"/>
                </a:solidFill>
                <a:cs typeface="+mn-ea"/>
                <a:sym typeface="+mn-lt"/>
              </a:rPr>
              <a:t>总体性</a:t>
            </a:r>
            <a:endParaRPr lang="en-US" altLang="zh-CN" b="1" dirty="0">
              <a:solidFill>
                <a:srgbClr val="7030A0"/>
              </a:solidFill>
              <a:cs typeface="+mn-ea"/>
              <a:sym typeface="+mn-lt"/>
            </a:endParaRPr>
          </a:p>
        </p:txBody>
      </p:sp>
      <p:sp>
        <p:nvSpPr>
          <p:cNvPr id="92" name="文本框 43">
            <a:extLst>
              <a:ext uri="{FF2B5EF4-FFF2-40B4-BE49-F238E27FC236}">
                <a16:creationId xmlns:a16="http://schemas.microsoft.com/office/drawing/2014/main" id="{0670C0E6-1317-BE45-A790-D98F17A05964}"/>
              </a:ext>
            </a:extLst>
          </p:cNvPr>
          <p:cNvSpPr txBox="1"/>
          <p:nvPr/>
        </p:nvSpPr>
        <p:spPr>
          <a:xfrm>
            <a:off x="8976828" y="5078100"/>
            <a:ext cx="1819985" cy="396583"/>
          </a:xfrm>
          <a:prstGeom prst="rect">
            <a:avLst/>
          </a:prstGeom>
          <a:noFill/>
        </p:spPr>
        <p:txBody>
          <a:bodyPr wrap="square" rtlCol="0">
            <a:spAutoFit/>
          </a:bodyPr>
          <a:lstStyle/>
          <a:p>
            <a:pPr algn="ctr">
              <a:lnSpc>
                <a:spcPct val="120000"/>
              </a:lnSpc>
            </a:pPr>
            <a:r>
              <a:rPr lang="zh-CN" altLang="en-US" b="1" dirty="0" smtClean="0">
                <a:solidFill>
                  <a:schemeClr val="accent6">
                    <a:lumMod val="50000"/>
                  </a:schemeClr>
                </a:solidFill>
                <a:cs typeface="+mn-ea"/>
                <a:sym typeface="+mn-lt"/>
              </a:rPr>
              <a:t>定格放大功能</a:t>
            </a:r>
            <a:endParaRPr lang="en-US" altLang="zh-CN" b="1" dirty="0">
              <a:solidFill>
                <a:schemeClr val="accent6">
                  <a:lumMod val="50000"/>
                </a:schemeClr>
              </a:solidFill>
              <a:cs typeface="+mn-ea"/>
              <a:sym typeface="+mn-lt"/>
            </a:endParaRPr>
          </a:p>
        </p:txBody>
      </p:sp>
    </p:spTree>
    <p:extLst>
      <p:ext uri="{BB962C8B-B14F-4D97-AF65-F5344CB8AC3E}">
        <p14:creationId xmlns:p14="http://schemas.microsoft.com/office/powerpoint/2010/main" val="19167010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32103BC-CE66-4FE1-B3A3-6E21E4BFE2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543"/>
          <a:stretch/>
        </p:blipFill>
        <p:spPr>
          <a:xfrm>
            <a:off x="-140672" y="2270829"/>
            <a:ext cx="6409934" cy="3292846"/>
          </a:xfrm>
          <a:prstGeom prst="rect">
            <a:avLst/>
          </a:prstGeom>
        </p:spPr>
      </p:pic>
      <p:sp>
        <p:nvSpPr>
          <p:cNvPr id="3" name="矩形 2">
            <a:extLst>
              <a:ext uri="{FF2B5EF4-FFF2-40B4-BE49-F238E27FC236}">
                <a16:creationId xmlns:a16="http://schemas.microsoft.com/office/drawing/2014/main" id="{CD7A0A50-A1E9-47F1-B630-0444970FB2E5}"/>
              </a:ext>
            </a:extLst>
          </p:cNvPr>
          <p:cNvSpPr/>
          <p:nvPr/>
        </p:nvSpPr>
        <p:spPr>
          <a:xfrm>
            <a:off x="803970" y="323364"/>
            <a:ext cx="3906839"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四、</a:t>
            </a:r>
            <a:r>
              <a:rPr lang="en-US" altLang="zh-CN" sz="3000" b="1" dirty="0" smtClean="0">
                <a:solidFill>
                  <a:schemeClr val="bg1"/>
                </a:solidFill>
              </a:rPr>
              <a:t>SAM</a:t>
            </a:r>
            <a:r>
              <a:rPr lang="zh-CN" altLang="en-US" sz="3000" b="1" dirty="0" smtClean="0">
                <a:solidFill>
                  <a:schemeClr val="bg1"/>
                </a:solidFill>
              </a:rPr>
              <a:t>的编制原理</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36</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aphicFrame>
        <p:nvGraphicFramePr>
          <p:cNvPr id="2" name="图示 1"/>
          <p:cNvGraphicFramePr/>
          <p:nvPr>
            <p:extLst>
              <p:ext uri="{D42A27DB-BD31-4B8C-83A1-F6EECF244321}">
                <p14:modId xmlns:p14="http://schemas.microsoft.com/office/powerpoint/2010/main" val="4254315571"/>
              </p:ext>
            </p:extLst>
          </p:nvPr>
        </p:nvGraphicFramePr>
        <p:xfrm>
          <a:off x="5854292" y="1094705"/>
          <a:ext cx="5961487" cy="49921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10452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5522666" cy="553998"/>
          </a:xfrm>
          <a:prstGeom prst="rect">
            <a:avLst/>
          </a:prstGeom>
        </p:spPr>
        <p:txBody>
          <a:bodyPr wrap="none">
            <a:spAutoFit/>
          </a:bodyPr>
          <a:lstStyle/>
          <a:p>
            <a:r>
              <a:rPr lang="zh-CN" altLang="en-US" sz="3000" b="1" dirty="0">
                <a:solidFill>
                  <a:schemeClr val="bg1"/>
                </a:solidFill>
              </a:rPr>
              <a:t> 五</a:t>
            </a:r>
            <a:r>
              <a:rPr lang="zh-CN" altLang="en-US" sz="3000" b="1" dirty="0" smtClean="0">
                <a:solidFill>
                  <a:schemeClr val="bg1"/>
                </a:solidFill>
              </a:rPr>
              <a:t>、作为</a:t>
            </a:r>
            <a:r>
              <a:rPr lang="en-US" altLang="zh-CN" sz="3000" b="1" dirty="0" smtClean="0">
                <a:solidFill>
                  <a:schemeClr val="bg1"/>
                </a:solidFill>
              </a:rPr>
              <a:t>SNA</a:t>
            </a:r>
            <a:r>
              <a:rPr lang="zh-CN" altLang="en-US" sz="3000" b="1" dirty="0" smtClean="0">
                <a:solidFill>
                  <a:schemeClr val="bg1"/>
                </a:solidFill>
              </a:rPr>
              <a:t>变形表示的</a:t>
            </a:r>
            <a:r>
              <a:rPr lang="en-US" altLang="zh-CN" sz="3000" b="1" dirty="0" smtClean="0">
                <a:solidFill>
                  <a:schemeClr val="bg1"/>
                </a:solidFill>
              </a:rPr>
              <a:t>SAM</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37</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8" name="矩形 7">
            <a:extLst>
              <a:ext uri="{FF2B5EF4-FFF2-40B4-BE49-F238E27FC236}">
                <a16:creationId xmlns:a16="http://schemas.microsoft.com/office/drawing/2014/main" id="{1E8E1E4D-B347-AD48-B1C7-D54D8EA2990A}"/>
              </a:ext>
            </a:extLst>
          </p:cNvPr>
          <p:cNvSpPr/>
          <p:nvPr/>
        </p:nvSpPr>
        <p:spPr>
          <a:xfrm>
            <a:off x="3565303" y="1104746"/>
            <a:ext cx="8051441" cy="461665"/>
          </a:xfrm>
          <a:prstGeom prst="rect">
            <a:avLst/>
          </a:prstGeom>
        </p:spPr>
        <p:txBody>
          <a:bodyPr wrap="square">
            <a:spAutoFit/>
          </a:bodyPr>
          <a:lstStyle/>
          <a:p>
            <a:r>
              <a:rPr lang="en-US" altLang="zh-CN" sz="2400" dirty="0" smtClean="0"/>
              <a:t>SNA</a:t>
            </a:r>
            <a:r>
              <a:rPr lang="zh-CN" altLang="en-US" sz="2400" dirty="0" smtClean="0"/>
              <a:t>（</a:t>
            </a:r>
            <a:r>
              <a:rPr lang="en-US" altLang="zh-CN" sz="2400" dirty="0" smtClean="0"/>
              <a:t>1993</a:t>
            </a:r>
            <a:r>
              <a:rPr lang="zh-CN" altLang="en-US" sz="2400" dirty="0" smtClean="0"/>
              <a:t>）称</a:t>
            </a:r>
            <a:r>
              <a:rPr lang="en-US" altLang="zh-CN" sz="2400" dirty="0" smtClean="0"/>
              <a:t>SAM</a:t>
            </a:r>
            <a:r>
              <a:rPr lang="zh-CN" altLang="en-US" sz="2400" dirty="0" smtClean="0"/>
              <a:t>是</a:t>
            </a:r>
            <a:r>
              <a:rPr lang="en-US" altLang="zh-CN" sz="2400" dirty="0" smtClean="0"/>
              <a:t>SNA</a:t>
            </a:r>
            <a:r>
              <a:rPr lang="zh-CN" altLang="en-US" sz="2400" dirty="0" smtClean="0"/>
              <a:t>的变形</a:t>
            </a:r>
            <a:endParaRPr lang="zh-CN" altLang="en-US" sz="2400" dirty="0"/>
          </a:p>
        </p:txBody>
      </p:sp>
      <p:sp>
        <p:nvSpPr>
          <p:cNvPr id="11" name="上箭头标注 10">
            <a:extLst>
              <a:ext uri="{FF2B5EF4-FFF2-40B4-BE49-F238E27FC236}">
                <a16:creationId xmlns:a16="http://schemas.microsoft.com/office/drawing/2014/main" id="{4FD2CEC4-B0C8-FA44-8D8D-3D9E2D8019D3}"/>
              </a:ext>
            </a:extLst>
          </p:cNvPr>
          <p:cNvSpPr/>
          <p:nvPr/>
        </p:nvSpPr>
        <p:spPr>
          <a:xfrm>
            <a:off x="1300766" y="1566411"/>
            <a:ext cx="10045521" cy="1640428"/>
          </a:xfrm>
          <a:prstGeom prst="upArrowCallout">
            <a:avLst/>
          </a:prstGeom>
          <a:solidFill>
            <a:srgbClr val="FFC000"/>
          </a:solidFill>
          <a:ln>
            <a:noFill/>
          </a:ln>
          <a:effectLst>
            <a:outerShdw blurRad="50800" dist="38100" dir="8100000" algn="tr" rotWithShape="0">
              <a:prstClr val="black">
                <a:alpha val="40000"/>
              </a:prstClr>
            </a:outerShdw>
            <a:softEdge rad="3175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b="1" dirty="0" smtClean="0">
                <a:solidFill>
                  <a:srgbClr val="FF0000"/>
                </a:solidFill>
              </a:rPr>
              <a:t>理论上并没有固定的</a:t>
            </a:r>
            <a:r>
              <a:rPr kumimoji="1" lang="en-US" altLang="zh-CN" sz="2000" b="1" dirty="0" smtClean="0">
                <a:solidFill>
                  <a:srgbClr val="FF0000"/>
                </a:solidFill>
              </a:rPr>
              <a:t>SAM</a:t>
            </a:r>
            <a:r>
              <a:rPr kumimoji="1" lang="zh-CN" altLang="en-US" sz="2000" b="1" dirty="0" smtClean="0">
                <a:solidFill>
                  <a:srgbClr val="FF0000"/>
                </a:solidFill>
              </a:rPr>
              <a:t>结构，</a:t>
            </a:r>
            <a:r>
              <a:rPr kumimoji="1" lang="en-US" altLang="zh-CN" sz="2000" b="1" dirty="0" smtClean="0">
                <a:solidFill>
                  <a:srgbClr val="FF0000"/>
                </a:solidFill>
              </a:rPr>
              <a:t>SAM</a:t>
            </a:r>
            <a:r>
              <a:rPr kumimoji="1" lang="zh-CN" altLang="en-US" sz="2000" b="1" dirty="0" smtClean="0">
                <a:solidFill>
                  <a:srgbClr val="FF0000"/>
                </a:solidFill>
              </a:rPr>
              <a:t>可以灵活地使用</a:t>
            </a:r>
            <a:r>
              <a:rPr kumimoji="1" lang="en-US" altLang="zh-CN" sz="2000" b="1" dirty="0" smtClean="0">
                <a:solidFill>
                  <a:srgbClr val="FF0000"/>
                </a:solidFill>
              </a:rPr>
              <a:t>SNA</a:t>
            </a:r>
            <a:r>
              <a:rPr kumimoji="1" lang="zh-CN" altLang="en-US" sz="2000" b="1" dirty="0" smtClean="0">
                <a:solidFill>
                  <a:srgbClr val="FF0000"/>
                </a:solidFill>
              </a:rPr>
              <a:t>中的任何一部分，也就是说，</a:t>
            </a:r>
            <a:r>
              <a:rPr kumimoji="1" lang="en-US" altLang="zh-CN" sz="2000" b="1" dirty="0" smtClean="0">
                <a:solidFill>
                  <a:srgbClr val="FF0000"/>
                </a:solidFill>
              </a:rPr>
              <a:t>SAM</a:t>
            </a:r>
            <a:r>
              <a:rPr kumimoji="1" lang="zh-CN" altLang="en-US" sz="2000" b="1" dirty="0" smtClean="0">
                <a:solidFill>
                  <a:srgbClr val="FF0000"/>
                </a:solidFill>
              </a:rPr>
              <a:t>可以灵活应用</a:t>
            </a:r>
            <a:r>
              <a:rPr kumimoji="1" lang="en-US" altLang="zh-CN" sz="2000" b="1" dirty="0" smtClean="0">
                <a:solidFill>
                  <a:srgbClr val="FF0000"/>
                </a:solidFill>
              </a:rPr>
              <a:t>SNA</a:t>
            </a:r>
            <a:r>
              <a:rPr kumimoji="1" lang="zh-CN" altLang="en-US" sz="2000" b="1" dirty="0" smtClean="0">
                <a:solidFill>
                  <a:srgbClr val="FF0000"/>
                </a:solidFill>
              </a:rPr>
              <a:t>体系的中心框架，故</a:t>
            </a:r>
            <a:r>
              <a:rPr kumimoji="1" lang="en-US" altLang="zh-CN" sz="2000" b="1" dirty="0" smtClean="0">
                <a:solidFill>
                  <a:srgbClr val="FF0000"/>
                </a:solidFill>
              </a:rPr>
              <a:t>SAM</a:t>
            </a:r>
            <a:r>
              <a:rPr kumimoji="1" lang="zh-CN" altLang="en-US" sz="2000" b="1" dirty="0" smtClean="0">
                <a:solidFill>
                  <a:srgbClr val="FF0000"/>
                </a:solidFill>
              </a:rPr>
              <a:t>是</a:t>
            </a:r>
            <a:r>
              <a:rPr kumimoji="1" lang="en-US" altLang="zh-CN" sz="2000" b="1" dirty="0" smtClean="0">
                <a:solidFill>
                  <a:srgbClr val="FF0000"/>
                </a:solidFill>
              </a:rPr>
              <a:t>SNA</a:t>
            </a:r>
            <a:r>
              <a:rPr kumimoji="1" lang="zh-CN" altLang="en-US" sz="2000" b="1" dirty="0" smtClean="0">
                <a:solidFill>
                  <a:srgbClr val="FF0000"/>
                </a:solidFill>
              </a:rPr>
              <a:t>的变形。</a:t>
            </a:r>
            <a:endParaRPr kumimoji="1" lang="zh-CN" altLang="en-US" sz="2000" b="1" dirty="0">
              <a:solidFill>
                <a:srgbClr val="FF0000"/>
              </a:solidFill>
            </a:endParaRPr>
          </a:p>
        </p:txBody>
      </p:sp>
      <p:sp>
        <p:nvSpPr>
          <p:cNvPr id="12" name="任意多边形 5">
            <a:extLst>
              <a:ext uri="{FF2B5EF4-FFF2-40B4-BE49-F238E27FC236}">
                <a16:creationId xmlns:a16="http://schemas.microsoft.com/office/drawing/2014/main" id="{87FDA447-E391-4F9E-B0E0-8967B2AF4F8C}"/>
              </a:ext>
            </a:extLst>
          </p:cNvPr>
          <p:cNvSpPr/>
          <p:nvPr/>
        </p:nvSpPr>
        <p:spPr>
          <a:xfrm>
            <a:off x="1210614" y="3432481"/>
            <a:ext cx="9916732" cy="2955440"/>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lnSpc>
                <a:spcPct val="150000"/>
              </a:lnSpc>
              <a:spcBef>
                <a:spcPct val="0"/>
              </a:spcBef>
              <a:spcAft>
                <a:spcPts val="0"/>
              </a:spcAft>
            </a:pPr>
            <a:r>
              <a:rPr lang="zh-CN" altLang="en-US" sz="2400" b="1" dirty="0" smtClean="0">
                <a:solidFill>
                  <a:srgbClr val="C00000"/>
                </a:solidFill>
                <a:latin typeface="微软雅黑" panose="020B0503020204020204" pitchFamily="34" charset="-122"/>
                <a:ea typeface="微软雅黑" panose="020B0503020204020204" pitchFamily="34" charset="-122"/>
              </a:rPr>
              <a:t>关于</a:t>
            </a:r>
            <a:r>
              <a:rPr lang="en-US" altLang="zh-CN" sz="2400" b="1" dirty="0" smtClean="0">
                <a:solidFill>
                  <a:srgbClr val="C00000"/>
                </a:solidFill>
                <a:latin typeface="微软雅黑" panose="020B0503020204020204" pitchFamily="34" charset="-122"/>
                <a:ea typeface="微软雅黑" panose="020B0503020204020204" pitchFamily="34" charset="-122"/>
              </a:rPr>
              <a:t>SAM</a:t>
            </a:r>
            <a:r>
              <a:rPr lang="zh-CN" altLang="en-US" sz="2400" b="1" dirty="0" smtClean="0">
                <a:solidFill>
                  <a:srgbClr val="C00000"/>
                </a:solidFill>
                <a:latin typeface="微软雅黑" panose="020B0503020204020204" pitchFamily="34" charset="-122"/>
                <a:ea typeface="微软雅黑" panose="020B0503020204020204" pitchFamily="34" charset="-122"/>
              </a:rPr>
              <a:t>结构的几点认识：</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1</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SAM</a:t>
            </a:r>
            <a:r>
              <a:rPr lang="zh-CN" altLang="en-US" sz="2000" b="1" dirty="0" smtClean="0">
                <a:solidFill>
                  <a:schemeClr val="bg1"/>
                </a:solidFill>
                <a:latin typeface="微软雅黑" panose="020B0503020204020204" pitchFamily="34" charset="-122"/>
                <a:ea typeface="微软雅黑" panose="020B0503020204020204" pitchFamily="34" charset="-122"/>
              </a:rPr>
              <a:t>的结构取决于其服务的目的及数据的可用性</a:t>
            </a:r>
            <a:endParaRPr lang="en-US" altLang="zh-CN" sz="2000" b="1" dirty="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2</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SAM</a:t>
            </a:r>
            <a:r>
              <a:rPr lang="zh-CN" altLang="en-US" sz="2000" b="1" dirty="0" smtClean="0">
                <a:solidFill>
                  <a:schemeClr val="bg1"/>
                </a:solidFill>
                <a:latin typeface="微软雅黑" panose="020B0503020204020204" pitchFamily="34" charset="-122"/>
                <a:ea typeface="微软雅黑" panose="020B0503020204020204" pitchFamily="34" charset="-122"/>
              </a:rPr>
              <a:t>包括：机构部门和生产活动；机构部门的独立经常资本账户；金融资产和债券以及国外账户</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3</a:t>
            </a:r>
            <a:r>
              <a:rPr lang="zh-CN" altLang="en-US" sz="2000" b="1" dirty="0" smtClean="0">
                <a:solidFill>
                  <a:schemeClr val="bg1"/>
                </a:solidFill>
                <a:latin typeface="微软雅黑" panose="020B0503020204020204" pitchFamily="34" charset="-122"/>
                <a:ea typeface="微软雅黑" panose="020B0503020204020204" pitchFamily="34" charset="-122"/>
              </a:rPr>
              <a:t>）以非常综合的方式建立</a:t>
            </a:r>
            <a:r>
              <a:rPr lang="en-US" altLang="zh-CN" sz="2000" b="1" dirty="0" smtClean="0">
                <a:solidFill>
                  <a:schemeClr val="bg1"/>
                </a:solidFill>
                <a:latin typeface="微软雅黑" panose="020B0503020204020204" pitchFamily="34" charset="-122"/>
                <a:ea typeface="微软雅黑" panose="020B0503020204020204" pitchFamily="34" charset="-122"/>
              </a:rPr>
              <a:t>SAM</a:t>
            </a:r>
            <a:r>
              <a:rPr lang="zh-CN" altLang="en-US" sz="2000" b="1" dirty="0" smtClean="0">
                <a:solidFill>
                  <a:schemeClr val="bg1"/>
                </a:solidFill>
                <a:latin typeface="微软雅黑" panose="020B0503020204020204" pitchFamily="34" charset="-122"/>
                <a:ea typeface="微软雅黑" panose="020B0503020204020204" pitchFamily="34" charset="-122"/>
              </a:rPr>
              <a:t>是可能的，但这对实际目标意义不大</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4</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SAM</a:t>
            </a:r>
            <a:r>
              <a:rPr lang="zh-CN" altLang="en-US" sz="2000" b="1" dirty="0" smtClean="0">
                <a:solidFill>
                  <a:schemeClr val="bg1"/>
                </a:solidFill>
                <a:latin typeface="微软雅黑" panose="020B0503020204020204" pitchFamily="34" charset="-122"/>
                <a:ea typeface="微软雅黑" panose="020B0503020204020204" pitchFamily="34" charset="-122"/>
              </a:rPr>
              <a:t>中，国外账户（</a:t>
            </a:r>
            <a:r>
              <a:rPr lang="en-US" altLang="zh-CN" sz="2000" b="1" dirty="0" smtClean="0">
                <a:solidFill>
                  <a:schemeClr val="bg1"/>
                </a:solidFill>
                <a:latin typeface="微软雅黑" panose="020B0503020204020204" pitchFamily="34" charset="-122"/>
                <a:ea typeface="微软雅黑" panose="020B0503020204020204" pitchFamily="34" charset="-122"/>
              </a:rPr>
              <a:t>ROW</a:t>
            </a:r>
            <a:r>
              <a:rPr lang="zh-CN" altLang="en-US" sz="2000" b="1" dirty="0" smtClean="0">
                <a:solidFill>
                  <a:schemeClr val="bg1"/>
                </a:solidFill>
                <a:latin typeface="微软雅黑" panose="020B0503020204020204" pitchFamily="34" charset="-122"/>
                <a:ea typeface="微软雅黑" panose="020B0503020204020204" pitchFamily="34" charset="-122"/>
              </a:rPr>
              <a:t>）通常不需分解</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29127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9191940" cy="553998"/>
          </a:xfrm>
          <a:prstGeom prst="rect">
            <a:avLst/>
          </a:prstGeom>
        </p:spPr>
        <p:txBody>
          <a:bodyPr wrap="none">
            <a:spAutoFit/>
          </a:bodyPr>
          <a:lstStyle/>
          <a:p>
            <a:r>
              <a:rPr lang="zh-CN" altLang="en-US" sz="3000" b="1" dirty="0">
                <a:solidFill>
                  <a:schemeClr val="bg1"/>
                </a:solidFill>
              </a:rPr>
              <a:t> 五</a:t>
            </a:r>
            <a:r>
              <a:rPr lang="zh-CN" altLang="en-US" sz="3000" b="1" dirty="0" smtClean="0">
                <a:solidFill>
                  <a:schemeClr val="bg1"/>
                </a:solidFill>
              </a:rPr>
              <a:t>、作为</a:t>
            </a:r>
            <a:r>
              <a:rPr lang="en-US" altLang="zh-CN" sz="3000" b="1" dirty="0" smtClean="0">
                <a:solidFill>
                  <a:schemeClr val="bg1"/>
                </a:solidFill>
              </a:rPr>
              <a:t>SNA</a:t>
            </a:r>
            <a:r>
              <a:rPr lang="zh-CN" altLang="en-US" sz="3000" b="1" dirty="0" smtClean="0">
                <a:solidFill>
                  <a:schemeClr val="bg1"/>
                </a:solidFill>
              </a:rPr>
              <a:t>变形表示的</a:t>
            </a:r>
            <a:r>
              <a:rPr lang="en-US" altLang="zh-CN" sz="3000" b="1" dirty="0" smtClean="0">
                <a:solidFill>
                  <a:schemeClr val="bg1"/>
                </a:solidFill>
              </a:rPr>
              <a:t>SAM——SAM</a:t>
            </a:r>
            <a:r>
              <a:rPr lang="zh-CN" altLang="en-US" sz="3000" b="1" dirty="0" smtClean="0">
                <a:solidFill>
                  <a:schemeClr val="bg1"/>
                </a:solidFill>
              </a:rPr>
              <a:t>的基本结构</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38</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pSp>
        <p:nvGrpSpPr>
          <p:cNvPr id="9" name="组合 8">
            <a:extLst>
              <a:ext uri="{FF2B5EF4-FFF2-40B4-BE49-F238E27FC236}">
                <a16:creationId xmlns:a16="http://schemas.microsoft.com/office/drawing/2014/main" id="{99939965-B931-FB4E-B0C3-DE6F053AAF40}"/>
              </a:ext>
            </a:extLst>
          </p:cNvPr>
          <p:cNvGrpSpPr/>
          <p:nvPr/>
        </p:nvGrpSpPr>
        <p:grpSpPr>
          <a:xfrm>
            <a:off x="5756856" y="1119266"/>
            <a:ext cx="6297769" cy="646332"/>
            <a:chOff x="4118268" y="1337674"/>
            <a:chExt cx="4322175" cy="503960"/>
          </a:xfrm>
        </p:grpSpPr>
        <p:sp>
          <p:nvSpPr>
            <p:cNvPr id="1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矩形 13">
              <a:extLst>
                <a:ext uri="{FF2B5EF4-FFF2-40B4-BE49-F238E27FC236}">
                  <a16:creationId xmlns:a16="http://schemas.microsoft.com/office/drawing/2014/main" id="{0E4FB0A1-07D5-0B4D-86D0-8C1F7E13801D}"/>
                </a:ext>
              </a:extLst>
            </p:cNvPr>
            <p:cNvSpPr/>
            <p:nvPr/>
          </p:nvSpPr>
          <p:spPr>
            <a:xfrm>
              <a:off x="4741340" y="1337674"/>
              <a:ext cx="3699103" cy="503960"/>
            </a:xfrm>
            <a:prstGeom prst="rect">
              <a:avLst/>
            </a:prstGeom>
          </p:spPr>
          <p:txBody>
            <a:bodyPr wrap="square">
              <a:spAutoFit/>
            </a:bodyPr>
            <a:lstStyle/>
            <a:p>
              <a:r>
                <a:rPr lang="zh-CN" altLang="en-US" b="1" dirty="0" smtClean="0">
                  <a:solidFill>
                    <a:srgbClr val="FF0000"/>
                  </a:solidFill>
                </a:rPr>
                <a:t>注意：</a:t>
              </a:r>
              <a:r>
                <a:rPr lang="zh-CN" altLang="en-US" b="1" dirty="0" smtClean="0"/>
                <a:t>由于没有标准的</a:t>
              </a:r>
              <a:r>
                <a:rPr lang="en-US" altLang="zh-CN" b="1" dirty="0" smtClean="0"/>
                <a:t>SAM</a:t>
              </a:r>
              <a:r>
                <a:rPr lang="zh-CN" altLang="en-US" b="1" dirty="0" smtClean="0"/>
                <a:t>设计方法和构造方法，本节的</a:t>
              </a:r>
              <a:r>
                <a:rPr lang="en-US" altLang="zh-CN" b="1" dirty="0" smtClean="0"/>
                <a:t>SAM</a:t>
              </a:r>
              <a:r>
                <a:rPr lang="zh-CN" altLang="en-US" b="1" dirty="0" smtClean="0"/>
                <a:t>表示也不是唯一的，具有说明性的特点</a:t>
              </a:r>
              <a:endParaRPr lang="zh-CN" altLang="en-US" b="1" dirty="0"/>
            </a:p>
          </p:txBody>
        </p:sp>
        <p:sp>
          <p:nvSpPr>
            <p:cNvPr id="15"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7" name="图片 16"/>
          <p:cNvPicPr>
            <a:picLocks noChangeAspect="1"/>
          </p:cNvPicPr>
          <p:nvPr/>
        </p:nvPicPr>
        <p:blipFill>
          <a:blip r:embed="rId3"/>
          <a:stretch>
            <a:fillRect/>
          </a:stretch>
        </p:blipFill>
        <p:spPr>
          <a:xfrm>
            <a:off x="1" y="1621534"/>
            <a:ext cx="5872766" cy="3980775"/>
          </a:xfrm>
          <a:prstGeom prst="rect">
            <a:avLst/>
          </a:prstGeom>
          <a:noFill/>
          <a:ln w="9525">
            <a:noFill/>
          </a:ln>
        </p:spPr>
      </p:pic>
      <p:sp>
        <p:nvSpPr>
          <p:cNvPr id="18" name="矩形 17"/>
          <p:cNvSpPr/>
          <p:nvPr/>
        </p:nvSpPr>
        <p:spPr>
          <a:xfrm>
            <a:off x="237433" y="1104507"/>
            <a:ext cx="5416526"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8-29  </a:t>
            </a:r>
            <a:r>
              <a:rPr lang="zh-CN" altLang="en-US" b="1" dirty="0" smtClean="0">
                <a:solidFill>
                  <a:schemeClr val="tx1"/>
                </a:solidFill>
              </a:rPr>
              <a:t>按机构分类的</a:t>
            </a:r>
            <a:r>
              <a:rPr lang="en-US" altLang="zh-CN" b="1" dirty="0" smtClean="0">
                <a:solidFill>
                  <a:schemeClr val="tx1"/>
                </a:solidFill>
              </a:rPr>
              <a:t>SAM</a:t>
            </a:r>
            <a:r>
              <a:rPr lang="zh-CN" altLang="en-US" b="1" dirty="0" smtClean="0">
                <a:solidFill>
                  <a:schemeClr val="tx1"/>
                </a:solidFill>
              </a:rPr>
              <a:t>结构</a:t>
            </a:r>
            <a:endParaRPr lang="zh-CN" altLang="en-US" b="1" dirty="0">
              <a:solidFill>
                <a:schemeClr val="tx1"/>
              </a:solidFill>
            </a:endParaRPr>
          </a:p>
        </p:txBody>
      </p:sp>
      <p:graphicFrame>
        <p:nvGraphicFramePr>
          <p:cNvPr id="5" name="图示 4"/>
          <p:cNvGraphicFramePr/>
          <p:nvPr>
            <p:extLst>
              <p:ext uri="{D42A27DB-BD31-4B8C-83A1-F6EECF244321}">
                <p14:modId xmlns:p14="http://schemas.microsoft.com/office/powerpoint/2010/main" val="4255241948"/>
              </p:ext>
            </p:extLst>
          </p:nvPr>
        </p:nvGraphicFramePr>
        <p:xfrm>
          <a:off x="6234204" y="1765598"/>
          <a:ext cx="5605161" cy="46485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75474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9191940" cy="553998"/>
          </a:xfrm>
          <a:prstGeom prst="rect">
            <a:avLst/>
          </a:prstGeom>
        </p:spPr>
        <p:txBody>
          <a:bodyPr wrap="none">
            <a:spAutoFit/>
          </a:bodyPr>
          <a:lstStyle/>
          <a:p>
            <a:r>
              <a:rPr lang="zh-CN" altLang="en-US" sz="3000" b="1" dirty="0">
                <a:solidFill>
                  <a:schemeClr val="bg1"/>
                </a:solidFill>
              </a:rPr>
              <a:t> 五</a:t>
            </a:r>
            <a:r>
              <a:rPr lang="zh-CN" altLang="en-US" sz="3000" b="1" dirty="0" smtClean="0">
                <a:solidFill>
                  <a:schemeClr val="bg1"/>
                </a:solidFill>
              </a:rPr>
              <a:t>、作为</a:t>
            </a:r>
            <a:r>
              <a:rPr lang="en-US" altLang="zh-CN" sz="3000" b="1" dirty="0" smtClean="0">
                <a:solidFill>
                  <a:schemeClr val="bg1"/>
                </a:solidFill>
              </a:rPr>
              <a:t>SNA</a:t>
            </a:r>
            <a:r>
              <a:rPr lang="zh-CN" altLang="en-US" sz="3000" b="1" dirty="0" smtClean="0">
                <a:solidFill>
                  <a:schemeClr val="bg1"/>
                </a:solidFill>
              </a:rPr>
              <a:t>变形表示的</a:t>
            </a:r>
            <a:r>
              <a:rPr lang="en-US" altLang="zh-CN" sz="3000" b="1" dirty="0" smtClean="0">
                <a:solidFill>
                  <a:schemeClr val="bg1"/>
                </a:solidFill>
              </a:rPr>
              <a:t>SAM——SAM</a:t>
            </a:r>
            <a:r>
              <a:rPr lang="zh-CN" altLang="en-US" sz="3000" b="1" dirty="0" smtClean="0">
                <a:solidFill>
                  <a:schemeClr val="bg1"/>
                </a:solidFill>
              </a:rPr>
              <a:t>的基本结构</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39</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pSp>
        <p:nvGrpSpPr>
          <p:cNvPr id="9" name="组合 8">
            <a:extLst>
              <a:ext uri="{FF2B5EF4-FFF2-40B4-BE49-F238E27FC236}">
                <a16:creationId xmlns:a16="http://schemas.microsoft.com/office/drawing/2014/main" id="{99939965-B931-FB4E-B0C3-DE6F053AAF40}"/>
              </a:ext>
            </a:extLst>
          </p:cNvPr>
          <p:cNvGrpSpPr/>
          <p:nvPr/>
        </p:nvGrpSpPr>
        <p:grpSpPr>
          <a:xfrm>
            <a:off x="5756856" y="1119266"/>
            <a:ext cx="6297769" cy="646332"/>
            <a:chOff x="4118268" y="1337674"/>
            <a:chExt cx="4322175" cy="503960"/>
          </a:xfrm>
        </p:grpSpPr>
        <p:sp>
          <p:nvSpPr>
            <p:cNvPr id="1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矩形 13">
              <a:extLst>
                <a:ext uri="{FF2B5EF4-FFF2-40B4-BE49-F238E27FC236}">
                  <a16:creationId xmlns:a16="http://schemas.microsoft.com/office/drawing/2014/main" id="{0E4FB0A1-07D5-0B4D-86D0-8C1F7E13801D}"/>
                </a:ext>
              </a:extLst>
            </p:cNvPr>
            <p:cNvSpPr/>
            <p:nvPr/>
          </p:nvSpPr>
          <p:spPr>
            <a:xfrm>
              <a:off x="4741340" y="1337674"/>
              <a:ext cx="3699103" cy="503960"/>
            </a:xfrm>
            <a:prstGeom prst="rect">
              <a:avLst/>
            </a:prstGeom>
          </p:spPr>
          <p:txBody>
            <a:bodyPr wrap="square">
              <a:spAutoFit/>
            </a:bodyPr>
            <a:lstStyle/>
            <a:p>
              <a:r>
                <a:rPr lang="zh-CN" altLang="en-US" b="1" dirty="0" smtClean="0"/>
                <a:t>按功能分类的</a:t>
              </a:r>
              <a:r>
                <a:rPr lang="en-US" altLang="zh-CN" b="1" dirty="0" smtClean="0"/>
                <a:t>SAM</a:t>
              </a:r>
              <a:r>
                <a:rPr lang="zh-CN" altLang="en-US" b="1" dirty="0" smtClean="0"/>
                <a:t>结构框架可使我们概览国民经济的全貌</a:t>
              </a:r>
              <a:endParaRPr lang="zh-CN" altLang="en-US" b="1" dirty="0"/>
            </a:p>
          </p:txBody>
        </p:sp>
        <p:sp>
          <p:nvSpPr>
            <p:cNvPr id="15"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8" name="矩形 17"/>
          <p:cNvSpPr/>
          <p:nvPr/>
        </p:nvSpPr>
        <p:spPr>
          <a:xfrm>
            <a:off x="6449464" y="1765598"/>
            <a:ext cx="5164429"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tx1"/>
                </a:solidFill>
              </a:rPr>
              <a:t>               表</a:t>
            </a:r>
            <a:r>
              <a:rPr lang="en-US" altLang="zh-CN" sz="1600" b="1" dirty="0" smtClean="0">
                <a:solidFill>
                  <a:schemeClr val="tx1"/>
                </a:solidFill>
              </a:rPr>
              <a:t>8-32  SAM</a:t>
            </a:r>
            <a:r>
              <a:rPr lang="zh-CN" altLang="en-US" sz="1600" b="1" dirty="0" smtClean="0">
                <a:solidFill>
                  <a:schemeClr val="tx1"/>
                </a:solidFill>
              </a:rPr>
              <a:t>例解                 单位：亿元</a:t>
            </a:r>
            <a:endParaRPr lang="zh-CN" altLang="en-US" sz="1600" b="1" dirty="0">
              <a:solidFill>
                <a:schemeClr val="tx1"/>
              </a:solidFill>
            </a:endParaRPr>
          </a:p>
        </p:txBody>
      </p:sp>
      <p:pic>
        <p:nvPicPr>
          <p:cNvPr id="20" name="图片 19"/>
          <p:cNvPicPr>
            <a:picLocks noChangeAspect="1"/>
          </p:cNvPicPr>
          <p:nvPr/>
        </p:nvPicPr>
        <p:blipFill>
          <a:blip r:embed="rId3"/>
          <a:stretch>
            <a:fillRect/>
          </a:stretch>
        </p:blipFill>
        <p:spPr>
          <a:xfrm>
            <a:off x="6234204" y="2282626"/>
            <a:ext cx="5653825" cy="2701497"/>
          </a:xfrm>
          <a:prstGeom prst="rect">
            <a:avLst/>
          </a:prstGeom>
          <a:noFill/>
          <a:ln w="9525">
            <a:noFill/>
          </a:ln>
        </p:spPr>
      </p:pic>
      <p:sp>
        <p:nvSpPr>
          <p:cNvPr id="21" name="矩形 20"/>
          <p:cNvSpPr/>
          <p:nvPr/>
        </p:nvSpPr>
        <p:spPr>
          <a:xfrm>
            <a:off x="515937" y="1104507"/>
            <a:ext cx="4884003"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8-31  </a:t>
            </a:r>
            <a:r>
              <a:rPr lang="zh-CN" altLang="en-US" b="1" dirty="0" smtClean="0">
                <a:solidFill>
                  <a:schemeClr val="tx1"/>
                </a:solidFill>
              </a:rPr>
              <a:t>按功能分类的</a:t>
            </a:r>
            <a:r>
              <a:rPr lang="en-US" altLang="zh-CN" b="1" dirty="0" smtClean="0">
                <a:solidFill>
                  <a:schemeClr val="tx1"/>
                </a:solidFill>
              </a:rPr>
              <a:t>SAM</a:t>
            </a:r>
            <a:r>
              <a:rPr lang="zh-CN" altLang="en-US" b="1" dirty="0" smtClean="0">
                <a:solidFill>
                  <a:schemeClr val="tx1"/>
                </a:solidFill>
              </a:rPr>
              <a:t>结构</a:t>
            </a:r>
            <a:endParaRPr lang="zh-CN" altLang="en-US" b="1" dirty="0">
              <a:solidFill>
                <a:schemeClr val="tx1"/>
              </a:solidFill>
            </a:endParaRPr>
          </a:p>
        </p:txBody>
      </p:sp>
      <p:pic>
        <p:nvPicPr>
          <p:cNvPr id="22" name="图片 21"/>
          <p:cNvPicPr>
            <a:picLocks noChangeAspect="1"/>
          </p:cNvPicPr>
          <p:nvPr/>
        </p:nvPicPr>
        <p:blipFill>
          <a:blip r:embed="rId4"/>
          <a:stretch>
            <a:fillRect/>
          </a:stretch>
        </p:blipFill>
        <p:spPr>
          <a:xfrm>
            <a:off x="237433" y="1621535"/>
            <a:ext cx="5416525" cy="2937586"/>
          </a:xfrm>
          <a:prstGeom prst="rect">
            <a:avLst/>
          </a:prstGeom>
          <a:noFill/>
          <a:ln w="9525">
            <a:noFill/>
          </a:ln>
        </p:spPr>
      </p:pic>
      <p:sp>
        <p:nvSpPr>
          <p:cNvPr id="24" name="矩形: 圆角 26">
            <a:extLst>
              <a:ext uri="{FF2B5EF4-FFF2-40B4-BE49-F238E27FC236}">
                <a16:creationId xmlns:a16="http://schemas.microsoft.com/office/drawing/2014/main" id="{EFD34D7F-7F1E-2242-B1E3-60FF9DC8ACD5}"/>
              </a:ext>
            </a:extLst>
          </p:cNvPr>
          <p:cNvSpPr/>
          <p:nvPr/>
        </p:nvSpPr>
        <p:spPr>
          <a:xfrm>
            <a:off x="319593" y="4224270"/>
            <a:ext cx="5479592" cy="2073499"/>
          </a:xfrm>
          <a:prstGeom prst="roundRect">
            <a:avLst>
              <a:gd name="adj" fmla="val 6907"/>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smtClean="0">
                <a:solidFill>
                  <a:srgbClr val="7030A0"/>
                </a:solidFill>
              </a:rPr>
              <a:t>四个重要的宏观经济总量平衡关系式</a:t>
            </a:r>
            <a:endParaRPr lang="en-US" altLang="zh-CN" b="1" dirty="0" smtClean="0">
              <a:solidFill>
                <a:srgbClr val="7030A0"/>
              </a:solidFill>
            </a:endParaRPr>
          </a:p>
          <a:p>
            <a:pPr>
              <a:lnSpc>
                <a:spcPct val="150000"/>
              </a:lnSpc>
            </a:pPr>
            <a:r>
              <a:rPr lang="zh-CN" altLang="en-US" dirty="0" smtClean="0"/>
              <a:t>生产方程</a:t>
            </a:r>
            <a:r>
              <a:rPr lang="zh-CN" altLang="en-US" dirty="0"/>
              <a:t>：</a:t>
            </a:r>
            <a:r>
              <a:rPr lang="en-US" altLang="zh-CN" dirty="0" smtClean="0">
                <a:sym typeface="Wingdings" pitchFamily="2" charset="2"/>
              </a:rPr>
              <a:t>(C+G)+I+(X-M)=GDP=(NNP-P)+D</a:t>
            </a:r>
          </a:p>
          <a:p>
            <a:pPr>
              <a:lnSpc>
                <a:spcPct val="150000"/>
              </a:lnSpc>
            </a:pPr>
            <a:r>
              <a:rPr lang="zh-CN" altLang="en-US" dirty="0" smtClean="0">
                <a:sym typeface="Wingdings" pitchFamily="2" charset="2"/>
              </a:rPr>
              <a:t>消费方程：</a:t>
            </a:r>
            <a:r>
              <a:rPr lang="en-US" altLang="zh-CN" dirty="0" smtClean="0">
                <a:sym typeface="Wingdings" pitchFamily="2" charset="2"/>
              </a:rPr>
              <a:t>Y=(C+G)+S+T</a:t>
            </a:r>
          </a:p>
          <a:p>
            <a:pPr>
              <a:lnSpc>
                <a:spcPct val="150000"/>
              </a:lnSpc>
            </a:pPr>
            <a:r>
              <a:rPr lang="zh-CN" altLang="en-US" dirty="0" smtClean="0">
                <a:sym typeface="Wingdings" pitchFamily="2" charset="2"/>
              </a:rPr>
              <a:t>积累方程：</a:t>
            </a:r>
            <a:r>
              <a:rPr lang="en-US" altLang="zh-CN" dirty="0" smtClean="0">
                <a:sym typeface="Wingdings" pitchFamily="2" charset="2"/>
              </a:rPr>
              <a:t>NS+D=S=I+BP</a:t>
            </a:r>
          </a:p>
          <a:p>
            <a:pPr>
              <a:lnSpc>
                <a:spcPct val="150000"/>
              </a:lnSpc>
            </a:pPr>
            <a:r>
              <a:rPr lang="zh-CN" altLang="en-US" dirty="0" smtClean="0">
                <a:sym typeface="Wingdings" pitchFamily="2" charset="2"/>
              </a:rPr>
              <a:t>国外方程：</a:t>
            </a:r>
            <a:r>
              <a:rPr lang="en-US" altLang="zh-CN" dirty="0" smtClean="0">
                <a:sym typeface="Wingdings" pitchFamily="2" charset="2"/>
              </a:rPr>
              <a:t>T+BP=(X-M)+P</a:t>
            </a:r>
            <a:endParaRPr lang="zh-CN" altLang="en-US" dirty="0"/>
          </a:p>
        </p:txBody>
      </p:sp>
    </p:spTree>
    <p:extLst>
      <p:ext uri="{BB962C8B-B14F-4D97-AF65-F5344CB8AC3E}">
        <p14:creationId xmlns:p14="http://schemas.microsoft.com/office/powerpoint/2010/main" val="1476854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4">
            <a:extLst>
              <a:ext uri="{FF2B5EF4-FFF2-40B4-BE49-F238E27FC236}">
                <a16:creationId xmlns:a16="http://schemas.microsoft.com/office/drawing/2014/main" id="{09C25F20-F08C-4CED-8BC8-91EC785ACC32}"/>
              </a:ext>
            </a:extLst>
          </p:cNvPr>
          <p:cNvSpPr txBox="1"/>
          <p:nvPr/>
        </p:nvSpPr>
        <p:spPr>
          <a:xfrm>
            <a:off x="4757719" y="3174677"/>
            <a:ext cx="6112994" cy="772084"/>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0" name="TextBox 4">
            <a:extLst>
              <a:ext uri="{FF2B5EF4-FFF2-40B4-BE49-F238E27FC236}">
                <a16:creationId xmlns:a16="http://schemas.microsoft.com/office/drawing/2014/main" id="{09C25F20-F08C-4CED-8BC8-91EC785ACC32}"/>
              </a:ext>
            </a:extLst>
          </p:cNvPr>
          <p:cNvSpPr txBox="1"/>
          <p:nvPr/>
        </p:nvSpPr>
        <p:spPr>
          <a:xfrm>
            <a:off x="4757718" y="3946761"/>
            <a:ext cx="6112994" cy="772084"/>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1" name="TextBox 4">
            <a:extLst>
              <a:ext uri="{FF2B5EF4-FFF2-40B4-BE49-F238E27FC236}">
                <a16:creationId xmlns:a16="http://schemas.microsoft.com/office/drawing/2014/main" id="{09C25F20-F08C-4CED-8BC8-91EC785ACC32}"/>
              </a:ext>
            </a:extLst>
          </p:cNvPr>
          <p:cNvSpPr txBox="1"/>
          <p:nvPr/>
        </p:nvSpPr>
        <p:spPr>
          <a:xfrm>
            <a:off x="4763597" y="4718845"/>
            <a:ext cx="6107116" cy="772084"/>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54" name="TextBox 4">
            <a:extLst>
              <a:ext uri="{FF2B5EF4-FFF2-40B4-BE49-F238E27FC236}">
                <a16:creationId xmlns:a16="http://schemas.microsoft.com/office/drawing/2014/main" id="{09C25F20-F08C-4CED-8BC8-91EC785ACC32}"/>
              </a:ext>
            </a:extLst>
          </p:cNvPr>
          <p:cNvSpPr txBox="1"/>
          <p:nvPr/>
        </p:nvSpPr>
        <p:spPr>
          <a:xfrm>
            <a:off x="4763596" y="5492240"/>
            <a:ext cx="6112994" cy="772084"/>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62EFF0B4-D973-45ED-AFF9-2AAE64E669A3}"/>
              </a:ext>
            </a:extLst>
          </p:cNvPr>
          <p:cNvGrpSpPr/>
          <p:nvPr/>
        </p:nvGrpSpPr>
        <p:grpSpPr>
          <a:xfrm>
            <a:off x="515155" y="911646"/>
            <a:ext cx="3322519" cy="5656579"/>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38" y="911646"/>
            <a:ext cx="7013611" cy="5656578"/>
            <a:chOff x="5728030" y="2052295"/>
            <a:chExt cx="5282092" cy="1746726"/>
          </a:xfrm>
        </p:grpSpPr>
        <p:sp>
          <p:nvSpPr>
            <p:cNvPr id="4" name="TextBox 6">
              <a:extLst>
                <a:ext uri="{FF2B5EF4-FFF2-40B4-BE49-F238E27FC236}">
                  <a16:creationId xmlns:a16="http://schemas.microsoft.com/office/drawing/2014/main" id="{05FC6914-E775-488E-83D5-17487A01516A}"/>
                </a:ext>
              </a:extLst>
            </p:cNvPr>
            <p:cNvSpPr txBox="1"/>
            <p:nvPr/>
          </p:nvSpPr>
          <p:spPr>
            <a:xfrm>
              <a:off x="5728030" y="2052295"/>
              <a:ext cx="5282092" cy="180576"/>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第一</a:t>
              </a:r>
              <a:r>
                <a:rPr lang="zh-CN" altLang="en-US" sz="3200" b="1" dirty="0" smtClean="0">
                  <a:latin typeface="微软雅黑" panose="020B0503020204020204" pitchFamily="34" charset="-122"/>
                  <a:ea typeface="微软雅黑" panose="020B0503020204020204" pitchFamily="34" charset="-122"/>
                </a:rPr>
                <a:t>节     国民经济账户</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276054"/>
              <a:ext cx="5035867" cy="832679"/>
              <a:chOff x="4012013" y="2689881"/>
              <a:chExt cx="5035867" cy="832679"/>
            </a:xfrm>
          </p:grpSpPr>
          <p:sp>
            <p:nvSpPr>
              <p:cNvPr id="42" name="TextBox 4">
                <a:extLst>
                  <a:ext uri="{FF2B5EF4-FFF2-40B4-BE49-F238E27FC236}">
                    <a16:creationId xmlns:a16="http://schemas.microsoft.com/office/drawing/2014/main" id="{09C25F20-F08C-4CED-8BC8-91EC785ACC32}"/>
                  </a:ext>
                </a:extLst>
              </p:cNvPr>
              <p:cNvSpPr txBox="1"/>
              <p:nvPr/>
            </p:nvSpPr>
            <p:spPr>
              <a:xfrm>
                <a:off x="4444061" y="2689881"/>
                <a:ext cx="4603819" cy="238416"/>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689881"/>
                <a:ext cx="622878" cy="832679"/>
                <a:chOff x="2165941" y="1470602"/>
                <a:chExt cx="622878" cy="832679"/>
              </a:xfrm>
            </p:grpSpPr>
            <p:sp>
              <p:nvSpPr>
                <p:cNvPr id="44" name="五边形 9">
                  <a:extLst>
                    <a:ext uri="{FF2B5EF4-FFF2-40B4-BE49-F238E27FC236}">
                      <a16:creationId xmlns:a16="http://schemas.microsoft.com/office/drawing/2014/main" id="{DCA1868D-7F42-4251-8956-3F911DA600A6}"/>
                    </a:ext>
                  </a:extLst>
                </p:cNvPr>
                <p:cNvSpPr/>
                <p:nvPr/>
              </p:nvSpPr>
              <p:spPr>
                <a:xfrm>
                  <a:off x="2165941" y="1470602"/>
                  <a:ext cx="622878" cy="238416"/>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rPr>
                    <a:t>一</a:t>
                  </a:r>
                  <a:endParaRPr lang="zh-CN" altLang="en-US" sz="1600" dirty="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39480" y="2737809"/>
                <a:ext cx="3227153" cy="142560"/>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国民经济账户结构描述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858466" y="2797026"/>
              <a:ext cx="3147281" cy="1001995"/>
              <a:chOff x="4142447" y="2514570"/>
              <a:chExt cx="3147281" cy="1001995"/>
            </a:xfrm>
          </p:grpSpPr>
          <p:sp>
            <p:nvSpPr>
              <p:cNvPr id="53" name="TextBox 10">
                <a:extLst>
                  <a:ext uri="{FF2B5EF4-FFF2-40B4-BE49-F238E27FC236}">
                    <a16:creationId xmlns:a16="http://schemas.microsoft.com/office/drawing/2014/main" id="{7C0B01C3-2C93-4F28-8462-8D4088DD30B9}"/>
                  </a:ext>
                </a:extLst>
              </p:cNvPr>
              <p:cNvSpPr txBox="1"/>
              <p:nvPr/>
            </p:nvSpPr>
            <p:spPr>
              <a:xfrm>
                <a:off x="4142447" y="305490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sp>
            <p:nvSpPr>
              <p:cNvPr id="51" name="TextBox 21">
                <a:extLst>
                  <a:ext uri="{FF2B5EF4-FFF2-40B4-BE49-F238E27FC236}">
                    <a16:creationId xmlns:a16="http://schemas.microsoft.com/office/drawing/2014/main" id="{F43B4139-6156-4D97-8865-BE3767FF280B}"/>
                  </a:ext>
                </a:extLst>
              </p:cNvPr>
              <p:cNvSpPr txBox="1"/>
              <p:nvPr/>
            </p:nvSpPr>
            <p:spPr>
              <a:xfrm>
                <a:off x="5039481" y="2514570"/>
                <a:ext cx="2250247" cy="142560"/>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积累账户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4</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grpSp>
        <p:nvGrpSpPr>
          <p:cNvPr id="23" name="组合 22">
            <a:extLst>
              <a:ext uri="{FF2B5EF4-FFF2-40B4-BE49-F238E27FC236}">
                <a16:creationId xmlns:a16="http://schemas.microsoft.com/office/drawing/2014/main" id="{AE7744D2-F0A6-4388-B36F-0875FA5E87ED}"/>
              </a:ext>
            </a:extLst>
          </p:cNvPr>
          <p:cNvGrpSpPr/>
          <p:nvPr/>
        </p:nvGrpSpPr>
        <p:grpSpPr>
          <a:xfrm>
            <a:off x="4191032" y="2402540"/>
            <a:ext cx="6679681" cy="4318084"/>
            <a:chOff x="5618521" y="2465616"/>
            <a:chExt cx="5030602" cy="1333405"/>
          </a:xfrm>
        </p:grpSpPr>
        <p:grpSp>
          <p:nvGrpSpPr>
            <p:cNvPr id="25" name="组合 24">
              <a:extLst>
                <a:ext uri="{FF2B5EF4-FFF2-40B4-BE49-F238E27FC236}">
                  <a16:creationId xmlns:a16="http://schemas.microsoft.com/office/drawing/2014/main" id="{CE3376D5-9A58-4C76-B1C1-43A668E56427}"/>
                </a:ext>
              </a:extLst>
            </p:cNvPr>
            <p:cNvGrpSpPr/>
            <p:nvPr/>
          </p:nvGrpSpPr>
          <p:grpSpPr>
            <a:xfrm>
              <a:off x="5618521" y="2465616"/>
              <a:ext cx="5030602" cy="238416"/>
              <a:chOff x="3902502" y="2879443"/>
              <a:chExt cx="5030602" cy="238416"/>
            </a:xfrm>
          </p:grpSpPr>
          <p:sp>
            <p:nvSpPr>
              <p:cNvPr id="29" name="TextBox 4">
                <a:extLst>
                  <a:ext uri="{FF2B5EF4-FFF2-40B4-BE49-F238E27FC236}">
                    <a16:creationId xmlns:a16="http://schemas.microsoft.com/office/drawing/2014/main" id="{09C25F20-F08C-4CED-8BC8-91EC785ACC32}"/>
                  </a:ext>
                </a:extLst>
              </p:cNvPr>
              <p:cNvSpPr txBox="1"/>
              <p:nvPr/>
            </p:nvSpPr>
            <p:spPr>
              <a:xfrm>
                <a:off x="4329285" y="2879443"/>
                <a:ext cx="4603819" cy="238416"/>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2" name="五边形 9">
                <a:extLst>
                  <a:ext uri="{FF2B5EF4-FFF2-40B4-BE49-F238E27FC236}">
                    <a16:creationId xmlns:a16="http://schemas.microsoft.com/office/drawing/2014/main" id="{DCA1868D-7F42-4251-8956-3F911DA600A6}"/>
                  </a:ext>
                </a:extLst>
              </p:cNvPr>
              <p:cNvSpPr/>
              <p:nvPr/>
            </p:nvSpPr>
            <p:spPr>
              <a:xfrm>
                <a:off x="3902502" y="2879443"/>
                <a:ext cx="622878" cy="238416"/>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二</a:t>
                </a:r>
              </a:p>
            </p:txBody>
          </p:sp>
          <p:sp>
            <p:nvSpPr>
              <p:cNvPr id="31" name="TextBox 21">
                <a:extLst>
                  <a:ext uri="{FF2B5EF4-FFF2-40B4-BE49-F238E27FC236}">
                    <a16:creationId xmlns:a16="http://schemas.microsoft.com/office/drawing/2014/main" id="{762E2A34-619B-466C-B05F-8CC1C345BCD8}"/>
                  </a:ext>
                </a:extLst>
              </p:cNvPr>
              <p:cNvSpPr txBox="1"/>
              <p:nvPr/>
            </p:nvSpPr>
            <p:spPr>
              <a:xfrm>
                <a:off x="4924704" y="2942554"/>
                <a:ext cx="3227153" cy="142560"/>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经常账户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7" name="TextBox 10">
              <a:extLst>
                <a:ext uri="{FF2B5EF4-FFF2-40B4-BE49-F238E27FC236}">
                  <a16:creationId xmlns:a16="http://schemas.microsoft.com/office/drawing/2014/main" id="{7C0B01C3-2C93-4F28-8462-8D4088DD30B9}"/>
                </a:ext>
              </a:extLst>
            </p:cNvPr>
            <p:cNvSpPr txBox="1"/>
            <p:nvPr/>
          </p:nvSpPr>
          <p:spPr>
            <a:xfrm>
              <a:off x="5858466" y="333735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35" name="五边形 9">
            <a:extLst>
              <a:ext uri="{FF2B5EF4-FFF2-40B4-BE49-F238E27FC236}">
                <a16:creationId xmlns:a16="http://schemas.microsoft.com/office/drawing/2014/main" id="{DCA1868D-7F42-4251-8956-3F911DA600A6}"/>
              </a:ext>
            </a:extLst>
          </p:cNvPr>
          <p:cNvSpPr/>
          <p:nvPr/>
        </p:nvSpPr>
        <p:spPr>
          <a:xfrm>
            <a:off x="4191032" y="3168166"/>
            <a:ext cx="827063" cy="772084"/>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三</a:t>
            </a:r>
          </a:p>
        </p:txBody>
      </p:sp>
      <p:sp>
        <p:nvSpPr>
          <p:cNvPr id="36" name="五边形 9">
            <a:extLst>
              <a:ext uri="{FF2B5EF4-FFF2-40B4-BE49-F238E27FC236}">
                <a16:creationId xmlns:a16="http://schemas.microsoft.com/office/drawing/2014/main" id="{DCA1868D-7F42-4251-8956-3F911DA600A6}"/>
              </a:ext>
            </a:extLst>
          </p:cNvPr>
          <p:cNvSpPr/>
          <p:nvPr/>
        </p:nvSpPr>
        <p:spPr>
          <a:xfrm>
            <a:off x="4184038" y="3946761"/>
            <a:ext cx="827063" cy="772084"/>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四</a:t>
            </a:r>
          </a:p>
        </p:txBody>
      </p:sp>
      <p:sp>
        <p:nvSpPr>
          <p:cNvPr id="37" name="五边形 9">
            <a:extLst>
              <a:ext uri="{FF2B5EF4-FFF2-40B4-BE49-F238E27FC236}">
                <a16:creationId xmlns:a16="http://schemas.microsoft.com/office/drawing/2014/main" id="{DCA1868D-7F42-4251-8956-3F911DA600A6}"/>
              </a:ext>
            </a:extLst>
          </p:cNvPr>
          <p:cNvSpPr/>
          <p:nvPr/>
        </p:nvSpPr>
        <p:spPr>
          <a:xfrm>
            <a:off x="4184037" y="4718845"/>
            <a:ext cx="827063" cy="772084"/>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五</a:t>
            </a:r>
          </a:p>
        </p:txBody>
      </p:sp>
      <p:sp>
        <p:nvSpPr>
          <p:cNvPr id="38" name="五边形 9">
            <a:extLst>
              <a:ext uri="{FF2B5EF4-FFF2-40B4-BE49-F238E27FC236}">
                <a16:creationId xmlns:a16="http://schemas.microsoft.com/office/drawing/2014/main" id="{DCA1868D-7F42-4251-8956-3F911DA600A6}"/>
              </a:ext>
            </a:extLst>
          </p:cNvPr>
          <p:cNvSpPr/>
          <p:nvPr/>
        </p:nvSpPr>
        <p:spPr>
          <a:xfrm>
            <a:off x="4191032" y="5490929"/>
            <a:ext cx="827063" cy="772084"/>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六</a:t>
            </a:r>
          </a:p>
        </p:txBody>
      </p:sp>
      <p:sp>
        <p:nvSpPr>
          <p:cNvPr id="55" name="TextBox 21">
            <a:extLst>
              <a:ext uri="{FF2B5EF4-FFF2-40B4-BE49-F238E27FC236}">
                <a16:creationId xmlns:a16="http://schemas.microsoft.com/office/drawing/2014/main" id="{F43B4139-6156-4D97-8865-BE3767FF280B}"/>
              </a:ext>
            </a:extLst>
          </p:cNvPr>
          <p:cNvSpPr txBox="1"/>
          <p:nvPr/>
        </p:nvSpPr>
        <p:spPr>
          <a:xfrm>
            <a:off x="5563816" y="4101969"/>
            <a:ext cx="2987899"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资产负债表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6" name="TextBox 21">
            <a:extLst>
              <a:ext uri="{FF2B5EF4-FFF2-40B4-BE49-F238E27FC236}">
                <a16:creationId xmlns:a16="http://schemas.microsoft.com/office/drawing/2014/main" id="{F43B4139-6156-4D97-8865-BE3767FF280B}"/>
              </a:ext>
            </a:extLst>
          </p:cNvPr>
          <p:cNvSpPr txBox="1"/>
          <p:nvPr/>
        </p:nvSpPr>
        <p:spPr>
          <a:xfrm>
            <a:off x="5563816" y="4842340"/>
            <a:ext cx="4559123"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对外交易账户（国外账户）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7" name="TextBox 21">
            <a:extLst>
              <a:ext uri="{FF2B5EF4-FFF2-40B4-BE49-F238E27FC236}">
                <a16:creationId xmlns:a16="http://schemas.microsoft.com/office/drawing/2014/main" id="{F43B4139-6156-4D97-8865-BE3767FF280B}"/>
              </a:ext>
            </a:extLst>
          </p:cNvPr>
          <p:cNvSpPr txBox="1"/>
          <p:nvPr/>
        </p:nvSpPr>
        <p:spPr>
          <a:xfrm>
            <a:off x="5617487" y="5564541"/>
            <a:ext cx="2987899"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综合经济账户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9488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8807219" cy="553998"/>
          </a:xfrm>
          <a:prstGeom prst="rect">
            <a:avLst/>
          </a:prstGeom>
        </p:spPr>
        <p:txBody>
          <a:bodyPr wrap="none">
            <a:spAutoFit/>
          </a:bodyPr>
          <a:lstStyle/>
          <a:p>
            <a:r>
              <a:rPr lang="zh-CN" altLang="en-US" sz="3000" b="1" dirty="0">
                <a:solidFill>
                  <a:schemeClr val="bg1"/>
                </a:solidFill>
              </a:rPr>
              <a:t> 五</a:t>
            </a:r>
            <a:r>
              <a:rPr lang="zh-CN" altLang="en-US" sz="3000" b="1" dirty="0" smtClean="0">
                <a:solidFill>
                  <a:schemeClr val="bg1"/>
                </a:solidFill>
              </a:rPr>
              <a:t>、作为</a:t>
            </a:r>
            <a:r>
              <a:rPr lang="en-US" altLang="zh-CN" sz="3000" b="1" dirty="0" smtClean="0">
                <a:solidFill>
                  <a:schemeClr val="bg1"/>
                </a:solidFill>
              </a:rPr>
              <a:t>SNA</a:t>
            </a:r>
            <a:r>
              <a:rPr lang="zh-CN" altLang="en-US" sz="3000" b="1" dirty="0" smtClean="0">
                <a:solidFill>
                  <a:schemeClr val="bg1"/>
                </a:solidFill>
              </a:rPr>
              <a:t>变形表示的</a:t>
            </a:r>
            <a:r>
              <a:rPr lang="en-US" altLang="zh-CN" sz="3000" b="1" dirty="0" smtClean="0">
                <a:solidFill>
                  <a:schemeClr val="bg1"/>
                </a:solidFill>
              </a:rPr>
              <a:t>SAM——SAM</a:t>
            </a:r>
            <a:r>
              <a:rPr lang="zh-CN" altLang="en-US" sz="3000" b="1" dirty="0" smtClean="0">
                <a:solidFill>
                  <a:schemeClr val="bg1"/>
                </a:solidFill>
              </a:rPr>
              <a:t>细化例解</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40</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pSp>
        <p:nvGrpSpPr>
          <p:cNvPr id="9" name="组合 8">
            <a:extLst>
              <a:ext uri="{FF2B5EF4-FFF2-40B4-BE49-F238E27FC236}">
                <a16:creationId xmlns:a16="http://schemas.microsoft.com/office/drawing/2014/main" id="{99939965-B931-FB4E-B0C3-DE6F053AAF40}"/>
              </a:ext>
            </a:extLst>
          </p:cNvPr>
          <p:cNvGrpSpPr/>
          <p:nvPr/>
        </p:nvGrpSpPr>
        <p:grpSpPr>
          <a:xfrm>
            <a:off x="5756856" y="1119266"/>
            <a:ext cx="6297769" cy="646332"/>
            <a:chOff x="4118268" y="1337674"/>
            <a:chExt cx="4322175" cy="503960"/>
          </a:xfrm>
        </p:grpSpPr>
        <p:sp>
          <p:nvSpPr>
            <p:cNvPr id="1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矩形 13">
              <a:extLst>
                <a:ext uri="{FF2B5EF4-FFF2-40B4-BE49-F238E27FC236}">
                  <a16:creationId xmlns:a16="http://schemas.microsoft.com/office/drawing/2014/main" id="{0E4FB0A1-07D5-0B4D-86D0-8C1F7E13801D}"/>
                </a:ext>
              </a:extLst>
            </p:cNvPr>
            <p:cNvSpPr/>
            <p:nvPr/>
          </p:nvSpPr>
          <p:spPr>
            <a:xfrm>
              <a:off x="4741340" y="1337674"/>
              <a:ext cx="3699103" cy="503960"/>
            </a:xfrm>
            <a:prstGeom prst="rect">
              <a:avLst/>
            </a:prstGeom>
          </p:spPr>
          <p:txBody>
            <a:bodyPr wrap="square">
              <a:spAutoFit/>
            </a:bodyPr>
            <a:lstStyle/>
            <a:p>
              <a:r>
                <a:rPr lang="zh-CN" altLang="en-US" b="1" dirty="0" smtClean="0"/>
                <a:t>第一种分解方式：在每个账户中，进一步把整个经济细分为单位类。</a:t>
              </a:r>
              <a:r>
                <a:rPr lang="zh-CN" altLang="en-US" b="1" dirty="0" smtClean="0">
                  <a:solidFill>
                    <a:srgbClr val="C00000"/>
                  </a:solidFill>
                </a:rPr>
                <a:t>以扩展消费账户为例</a:t>
              </a:r>
              <a:endParaRPr lang="zh-CN" altLang="en-US" b="1" dirty="0">
                <a:solidFill>
                  <a:srgbClr val="C00000"/>
                </a:solidFill>
              </a:endParaRPr>
            </a:p>
          </p:txBody>
        </p:sp>
        <p:sp>
          <p:nvSpPr>
            <p:cNvPr id="15"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7" name="矩形 16"/>
          <p:cNvSpPr/>
          <p:nvPr/>
        </p:nvSpPr>
        <p:spPr>
          <a:xfrm>
            <a:off x="463638" y="1129064"/>
            <a:ext cx="5164429"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tx1"/>
                </a:solidFill>
              </a:rPr>
              <a:t>    表</a:t>
            </a:r>
            <a:r>
              <a:rPr lang="en-US" altLang="zh-CN" sz="1600" b="1" dirty="0" smtClean="0">
                <a:solidFill>
                  <a:schemeClr val="tx1"/>
                </a:solidFill>
              </a:rPr>
              <a:t>8-33  </a:t>
            </a:r>
            <a:r>
              <a:rPr lang="zh-CN" altLang="en-US" sz="1600" b="1" dirty="0" smtClean="0">
                <a:solidFill>
                  <a:schemeClr val="tx1"/>
                </a:solidFill>
              </a:rPr>
              <a:t>扩展消费账户的</a:t>
            </a:r>
            <a:r>
              <a:rPr lang="en-US" altLang="zh-CN" sz="1600" b="1" dirty="0" smtClean="0">
                <a:solidFill>
                  <a:schemeClr val="tx1"/>
                </a:solidFill>
              </a:rPr>
              <a:t>SAM</a:t>
            </a:r>
            <a:r>
              <a:rPr lang="zh-CN" altLang="en-US" sz="1600" b="1" dirty="0" smtClean="0">
                <a:solidFill>
                  <a:schemeClr val="tx1"/>
                </a:solidFill>
              </a:rPr>
              <a:t>              单位：亿元</a:t>
            </a:r>
            <a:endParaRPr lang="zh-CN" altLang="en-US" sz="1600" b="1" dirty="0">
              <a:solidFill>
                <a:schemeClr val="tx1"/>
              </a:solidFill>
            </a:endParaRPr>
          </a:p>
        </p:txBody>
      </p:sp>
      <p:pic>
        <p:nvPicPr>
          <p:cNvPr id="19" name="图片 18"/>
          <p:cNvPicPr>
            <a:picLocks noChangeAspect="1"/>
          </p:cNvPicPr>
          <p:nvPr/>
        </p:nvPicPr>
        <p:blipFill>
          <a:blip r:embed="rId3"/>
          <a:stretch>
            <a:fillRect/>
          </a:stretch>
        </p:blipFill>
        <p:spPr>
          <a:xfrm>
            <a:off x="244699" y="1646092"/>
            <a:ext cx="5602309" cy="3441063"/>
          </a:xfrm>
          <a:prstGeom prst="rect">
            <a:avLst/>
          </a:prstGeom>
          <a:noFill/>
          <a:ln w="9525">
            <a:noFill/>
          </a:ln>
        </p:spPr>
      </p:pic>
      <p:graphicFrame>
        <p:nvGraphicFramePr>
          <p:cNvPr id="5" name="图示 4"/>
          <p:cNvGraphicFramePr/>
          <p:nvPr>
            <p:extLst>
              <p:ext uri="{D42A27DB-BD31-4B8C-83A1-F6EECF244321}">
                <p14:modId xmlns:p14="http://schemas.microsoft.com/office/powerpoint/2010/main" val="110674053"/>
              </p:ext>
            </p:extLst>
          </p:nvPr>
        </p:nvGraphicFramePr>
        <p:xfrm>
          <a:off x="6234204" y="1765597"/>
          <a:ext cx="5820421" cy="4467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591107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8807219" cy="553998"/>
          </a:xfrm>
          <a:prstGeom prst="rect">
            <a:avLst/>
          </a:prstGeom>
        </p:spPr>
        <p:txBody>
          <a:bodyPr wrap="none">
            <a:spAutoFit/>
          </a:bodyPr>
          <a:lstStyle/>
          <a:p>
            <a:r>
              <a:rPr lang="zh-CN" altLang="en-US" sz="3000" b="1" dirty="0">
                <a:solidFill>
                  <a:schemeClr val="bg1"/>
                </a:solidFill>
              </a:rPr>
              <a:t> 五</a:t>
            </a:r>
            <a:r>
              <a:rPr lang="zh-CN" altLang="en-US" sz="3000" b="1" dirty="0" smtClean="0">
                <a:solidFill>
                  <a:schemeClr val="bg1"/>
                </a:solidFill>
              </a:rPr>
              <a:t>、作为</a:t>
            </a:r>
            <a:r>
              <a:rPr lang="en-US" altLang="zh-CN" sz="3000" b="1" dirty="0" smtClean="0">
                <a:solidFill>
                  <a:schemeClr val="bg1"/>
                </a:solidFill>
              </a:rPr>
              <a:t>SNA</a:t>
            </a:r>
            <a:r>
              <a:rPr lang="zh-CN" altLang="en-US" sz="3000" b="1" dirty="0" smtClean="0">
                <a:solidFill>
                  <a:schemeClr val="bg1"/>
                </a:solidFill>
              </a:rPr>
              <a:t>变形表示的</a:t>
            </a:r>
            <a:r>
              <a:rPr lang="en-US" altLang="zh-CN" sz="3000" b="1" dirty="0" smtClean="0">
                <a:solidFill>
                  <a:schemeClr val="bg1"/>
                </a:solidFill>
              </a:rPr>
              <a:t>SAM——SAM</a:t>
            </a:r>
            <a:r>
              <a:rPr lang="zh-CN" altLang="en-US" sz="3000" b="1" dirty="0" smtClean="0">
                <a:solidFill>
                  <a:schemeClr val="bg1"/>
                </a:solidFill>
              </a:rPr>
              <a:t>细化例解</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41</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grpSp>
        <p:nvGrpSpPr>
          <p:cNvPr id="9" name="组合 8">
            <a:extLst>
              <a:ext uri="{FF2B5EF4-FFF2-40B4-BE49-F238E27FC236}">
                <a16:creationId xmlns:a16="http://schemas.microsoft.com/office/drawing/2014/main" id="{99939965-B931-FB4E-B0C3-DE6F053AAF40}"/>
              </a:ext>
            </a:extLst>
          </p:cNvPr>
          <p:cNvGrpSpPr/>
          <p:nvPr/>
        </p:nvGrpSpPr>
        <p:grpSpPr>
          <a:xfrm>
            <a:off x="5756856" y="1119265"/>
            <a:ext cx="6297769" cy="923330"/>
            <a:chOff x="4118268" y="1337674"/>
            <a:chExt cx="4322175" cy="719942"/>
          </a:xfrm>
        </p:grpSpPr>
        <p:sp>
          <p:nvSpPr>
            <p:cNvPr id="13" name="箭头: V 形 12">
              <a:extLst>
                <a:ext uri="{FF2B5EF4-FFF2-40B4-BE49-F238E27FC236}">
                  <a16:creationId xmlns:a16="http://schemas.microsoft.com/office/drawing/2014/main" id="{F31D1958-8D73-F242-BA5E-9BCDA7C229AF}"/>
                </a:ext>
              </a:extLst>
            </p:cNvPr>
            <p:cNvSpPr/>
            <p:nvPr/>
          </p:nvSpPr>
          <p:spPr>
            <a:xfrm>
              <a:off x="4445873" y="1438090"/>
              <a:ext cx="295467"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矩形 13">
              <a:extLst>
                <a:ext uri="{FF2B5EF4-FFF2-40B4-BE49-F238E27FC236}">
                  <a16:creationId xmlns:a16="http://schemas.microsoft.com/office/drawing/2014/main" id="{0E4FB0A1-07D5-0B4D-86D0-8C1F7E13801D}"/>
                </a:ext>
              </a:extLst>
            </p:cNvPr>
            <p:cNvSpPr/>
            <p:nvPr/>
          </p:nvSpPr>
          <p:spPr>
            <a:xfrm>
              <a:off x="4741340" y="1337674"/>
              <a:ext cx="3699103" cy="719942"/>
            </a:xfrm>
            <a:prstGeom prst="rect">
              <a:avLst/>
            </a:prstGeom>
          </p:spPr>
          <p:txBody>
            <a:bodyPr wrap="square">
              <a:spAutoFit/>
            </a:bodyPr>
            <a:lstStyle/>
            <a:p>
              <a:r>
                <a:rPr lang="zh-CN" altLang="en-US" b="1" dirty="0" smtClean="0"/>
                <a:t>第二种分解方式：在每个账户中，把账户中的交易划分到各个子账户中。</a:t>
              </a:r>
              <a:r>
                <a:rPr lang="zh-CN" altLang="en-US" b="1" dirty="0" smtClean="0">
                  <a:solidFill>
                    <a:srgbClr val="C00000"/>
                  </a:solidFill>
                </a:rPr>
                <a:t>以按产业部门扩展生产账户为例</a:t>
              </a:r>
              <a:endParaRPr lang="zh-CN" altLang="en-US" b="1" dirty="0">
                <a:solidFill>
                  <a:srgbClr val="C00000"/>
                </a:solidFill>
              </a:endParaRPr>
            </a:p>
          </p:txBody>
        </p:sp>
        <p:sp>
          <p:nvSpPr>
            <p:cNvPr id="15" name="箭头: V 形 17">
              <a:extLst>
                <a:ext uri="{FF2B5EF4-FFF2-40B4-BE49-F238E27FC236}">
                  <a16:creationId xmlns:a16="http://schemas.microsoft.com/office/drawing/2014/main" id="{DC738233-483D-A54F-A941-C27840E3314E}"/>
                </a:ext>
              </a:extLst>
            </p:cNvPr>
            <p:cNvSpPr/>
            <p:nvPr/>
          </p:nvSpPr>
          <p:spPr>
            <a:xfrm>
              <a:off x="4118268" y="1438090"/>
              <a:ext cx="327605" cy="291215"/>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7" name="矩形 16"/>
          <p:cNvSpPr/>
          <p:nvPr/>
        </p:nvSpPr>
        <p:spPr>
          <a:xfrm>
            <a:off x="463638" y="1129064"/>
            <a:ext cx="5164429"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tx1"/>
                </a:solidFill>
              </a:rPr>
              <a:t>    表</a:t>
            </a:r>
            <a:r>
              <a:rPr lang="en-US" altLang="zh-CN" sz="1600" b="1" dirty="0" smtClean="0">
                <a:solidFill>
                  <a:schemeClr val="tx1"/>
                </a:solidFill>
              </a:rPr>
              <a:t>8-34  </a:t>
            </a:r>
            <a:r>
              <a:rPr lang="zh-CN" altLang="en-US" sz="1600" b="1" dirty="0" smtClean="0">
                <a:solidFill>
                  <a:schemeClr val="tx1"/>
                </a:solidFill>
              </a:rPr>
              <a:t>扩展生产账户的</a:t>
            </a:r>
            <a:r>
              <a:rPr lang="en-US" altLang="zh-CN" sz="1600" b="1" dirty="0" smtClean="0">
                <a:solidFill>
                  <a:schemeClr val="tx1"/>
                </a:solidFill>
              </a:rPr>
              <a:t>SAM</a:t>
            </a:r>
            <a:r>
              <a:rPr lang="zh-CN" altLang="en-US" sz="1600" b="1" dirty="0" smtClean="0">
                <a:solidFill>
                  <a:schemeClr val="tx1"/>
                </a:solidFill>
              </a:rPr>
              <a:t>              单位：亿元</a:t>
            </a:r>
            <a:endParaRPr lang="zh-CN" altLang="en-US" sz="1600" b="1" dirty="0">
              <a:solidFill>
                <a:schemeClr val="tx1"/>
              </a:solidFill>
            </a:endParaRPr>
          </a:p>
        </p:txBody>
      </p:sp>
      <p:graphicFrame>
        <p:nvGraphicFramePr>
          <p:cNvPr id="5" name="图示 4"/>
          <p:cNvGraphicFramePr/>
          <p:nvPr>
            <p:extLst>
              <p:ext uri="{D42A27DB-BD31-4B8C-83A1-F6EECF244321}">
                <p14:modId xmlns:p14="http://schemas.microsoft.com/office/powerpoint/2010/main" val="1808538437"/>
              </p:ext>
            </p:extLst>
          </p:nvPr>
        </p:nvGraphicFramePr>
        <p:xfrm>
          <a:off x="6234204" y="1765597"/>
          <a:ext cx="5820421" cy="4467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图片 17"/>
          <p:cNvPicPr>
            <a:picLocks noChangeAspect="1"/>
          </p:cNvPicPr>
          <p:nvPr/>
        </p:nvPicPr>
        <p:blipFill>
          <a:blip r:embed="rId8"/>
          <a:stretch>
            <a:fillRect/>
          </a:stretch>
        </p:blipFill>
        <p:spPr>
          <a:xfrm>
            <a:off x="283335" y="1646091"/>
            <a:ext cx="5615189" cy="4548647"/>
          </a:xfrm>
          <a:prstGeom prst="rect">
            <a:avLst/>
          </a:prstGeom>
          <a:noFill/>
          <a:ln w="9525">
            <a:noFill/>
          </a:ln>
        </p:spPr>
      </p:pic>
    </p:spTree>
    <p:extLst>
      <p:ext uri="{BB962C8B-B14F-4D97-AF65-F5344CB8AC3E}">
        <p14:creationId xmlns:p14="http://schemas.microsoft.com/office/powerpoint/2010/main" val="23255298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40" y="2010703"/>
            <a:ext cx="7048444" cy="3154299"/>
            <a:chOff x="5728032" y="2096891"/>
            <a:chExt cx="5308326" cy="1702130"/>
          </a:xfrm>
        </p:grpSpPr>
        <p:sp>
          <p:nvSpPr>
            <p:cNvPr id="4" name="TextBox 6">
              <a:extLst>
                <a:ext uri="{FF2B5EF4-FFF2-40B4-BE49-F238E27FC236}">
                  <a16:creationId xmlns:a16="http://schemas.microsoft.com/office/drawing/2014/main" id="{05FC6914-E775-488E-83D5-17487A01516A}"/>
                </a:ext>
              </a:extLst>
            </p:cNvPr>
            <p:cNvSpPr txBox="1"/>
            <p:nvPr/>
          </p:nvSpPr>
          <p:spPr>
            <a:xfrm>
              <a:off x="5754268" y="2096891"/>
              <a:ext cx="5282090" cy="31555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第四节  附属核算 </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环境核算</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282090" cy="579064"/>
              <a:chOff x="4012013" y="2937501"/>
              <a:chExt cx="5282090" cy="579064"/>
            </a:xfrm>
          </p:grpSpPr>
          <p:sp>
            <p:nvSpPr>
              <p:cNvPr id="49" name="TextBox 4">
                <a:extLst>
                  <a:ext uri="{FF2B5EF4-FFF2-40B4-BE49-F238E27FC236}">
                    <a16:creationId xmlns:a16="http://schemas.microsoft.com/office/drawing/2014/main"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1529832" cy="24912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福利水平测度</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42</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143935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706CA55D-B9A9-44FE-88CF-CFC72EDB91AF}"/>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724705" y="2145274"/>
            <a:ext cx="10362343" cy="4212879"/>
          </a:xfrm>
          <a:prstGeom prst="rect">
            <a:avLst/>
          </a:prstGeom>
        </p:spPr>
      </p:pic>
      <p:sp>
        <p:nvSpPr>
          <p:cNvPr id="3" name="矩形 2">
            <a:extLst>
              <a:ext uri="{FF2B5EF4-FFF2-40B4-BE49-F238E27FC236}">
                <a16:creationId xmlns:a16="http://schemas.microsoft.com/office/drawing/2014/main" id="{CD7A0A50-A1E9-47F1-B630-0444970FB2E5}"/>
              </a:ext>
            </a:extLst>
          </p:cNvPr>
          <p:cNvSpPr/>
          <p:nvPr/>
        </p:nvSpPr>
        <p:spPr>
          <a:xfrm>
            <a:off x="803970" y="323364"/>
            <a:ext cx="6130204"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一、环境核算</a:t>
            </a:r>
            <a:r>
              <a:rPr lang="en-US" altLang="zh-CN" sz="3000" b="1" dirty="0" smtClean="0">
                <a:solidFill>
                  <a:schemeClr val="bg1"/>
                </a:solidFill>
              </a:rPr>
              <a:t>——</a:t>
            </a:r>
            <a:r>
              <a:rPr lang="zh-CN" altLang="en-US" sz="3000" b="1" dirty="0" smtClean="0">
                <a:solidFill>
                  <a:schemeClr val="bg1"/>
                </a:solidFill>
              </a:rPr>
              <a:t>环境核算的概念</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DAB6E00-CA5B-4359-A5DC-BBE2597BB2F3}"/>
              </a:ext>
            </a:extLst>
          </p:cNvPr>
          <p:cNvSpPr/>
          <p:nvPr/>
        </p:nvSpPr>
        <p:spPr>
          <a:xfrm>
            <a:off x="1763164" y="2526665"/>
            <a:ext cx="8235275" cy="830997"/>
          </a:xfrm>
          <a:prstGeom prst="rect">
            <a:avLst/>
          </a:prstGeom>
        </p:spPr>
        <p:txBody>
          <a:bodyPr wrap="square">
            <a:spAutoFit/>
          </a:bodyPr>
          <a:lstStyle/>
          <a:p>
            <a:pPr algn="just">
              <a:lnSpc>
                <a:spcPct val="120000"/>
              </a:lnSpc>
            </a:pPr>
            <a:r>
              <a:rPr lang="zh-CN" altLang="en-US" sz="2000" b="1" dirty="0" smtClean="0">
                <a:solidFill>
                  <a:srgbClr val="C00000"/>
                </a:solidFill>
                <a:effectLst>
                  <a:outerShdw blurRad="38100" dist="38100" dir="2700000" algn="tl">
                    <a:srgbClr val="000000">
                      <a:alpha val="43137"/>
                    </a:srgbClr>
                  </a:outerShdw>
                </a:effectLst>
              </a:rPr>
              <a:t>认识一：</a:t>
            </a:r>
            <a:r>
              <a:rPr lang="zh-CN" altLang="en-US" sz="2000" b="1" dirty="0" smtClean="0">
                <a:solidFill>
                  <a:schemeClr val="bg1"/>
                </a:solidFill>
                <a:effectLst>
                  <a:outerShdw blurRad="38100" dist="38100" dir="2700000" algn="tl">
                    <a:srgbClr val="000000">
                      <a:alpha val="43137"/>
                    </a:srgbClr>
                  </a:outerShdw>
                </a:effectLst>
              </a:rPr>
              <a:t>独立的环境指标体系，实质是实物量形式的自然资源核算</a:t>
            </a:r>
            <a:r>
              <a:rPr lang="zh-CN" altLang="en-US" sz="2000" b="1" dirty="0" smtClean="0">
                <a:solidFill>
                  <a:schemeClr val="bg1"/>
                </a:solidFill>
              </a:rPr>
              <a:t>；</a:t>
            </a:r>
            <a:endParaRPr lang="en-US" altLang="zh-CN" sz="2000" b="1" dirty="0">
              <a:solidFill>
                <a:schemeClr val="bg1"/>
              </a:solidFill>
            </a:endParaRPr>
          </a:p>
          <a:p>
            <a:pPr algn="just">
              <a:lnSpc>
                <a:spcPct val="120000"/>
              </a:lnSpc>
            </a:pPr>
            <a:r>
              <a:rPr lang="zh-CN" altLang="en-US" sz="2000" b="1" dirty="0" smtClean="0">
                <a:solidFill>
                  <a:srgbClr val="C00000"/>
                </a:solidFill>
                <a:effectLst>
                  <a:outerShdw blurRad="38100" dist="38100" dir="2700000" algn="tl">
                    <a:srgbClr val="000000">
                      <a:alpha val="43137"/>
                    </a:srgbClr>
                  </a:outerShdw>
                </a:effectLst>
              </a:rPr>
              <a:t>认识二：</a:t>
            </a:r>
            <a:r>
              <a:rPr lang="zh-CN" altLang="en-US" sz="2000" b="1" dirty="0" smtClean="0">
                <a:solidFill>
                  <a:schemeClr val="bg1"/>
                </a:solidFill>
                <a:effectLst>
                  <a:outerShdw blurRad="38100" dist="38100" dir="2700000" algn="tl">
                    <a:srgbClr val="000000">
                      <a:alpha val="43137"/>
                    </a:srgbClr>
                  </a:outerShdw>
                </a:effectLst>
              </a:rPr>
              <a:t>采用价值量指标进行核算的环境经济核算</a:t>
            </a:r>
            <a:endParaRPr lang="zh-CN" altLang="en-US" sz="2000" b="1" dirty="0">
              <a:solidFill>
                <a:schemeClr val="bg1"/>
              </a:solidFill>
            </a:endParaRPr>
          </a:p>
        </p:txBody>
      </p:sp>
      <p:sp>
        <p:nvSpPr>
          <p:cNvPr id="6" name="对角圆角矩形 10">
            <a:extLst>
              <a:ext uri="{FF2B5EF4-FFF2-40B4-BE49-F238E27FC236}">
                <a16:creationId xmlns:a16="http://schemas.microsoft.com/office/drawing/2014/main" id="{2E64F718-C229-49EE-876B-792B3B05997D}"/>
              </a:ext>
            </a:extLst>
          </p:cNvPr>
          <p:cNvSpPr/>
          <p:nvPr/>
        </p:nvSpPr>
        <p:spPr>
          <a:xfrm>
            <a:off x="515937" y="1425274"/>
            <a:ext cx="8448179"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把握环境核算的概念</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31412678-8DC2-4249-9259-3B1CFD44271C}"/>
              </a:ext>
            </a:extLst>
          </p:cNvPr>
          <p:cNvGrpSpPr/>
          <p:nvPr/>
        </p:nvGrpSpPr>
        <p:grpSpPr>
          <a:xfrm>
            <a:off x="9085322" y="1571651"/>
            <a:ext cx="2627252" cy="425300"/>
            <a:chOff x="3294863" y="1438089"/>
            <a:chExt cx="8532012" cy="425300"/>
          </a:xfrm>
        </p:grpSpPr>
        <p:sp>
          <p:nvSpPr>
            <p:cNvPr id="8" name="箭头: V 形 7">
              <a:extLst>
                <a:ext uri="{FF2B5EF4-FFF2-40B4-BE49-F238E27FC236}">
                  <a16:creationId xmlns:a16="http://schemas.microsoft.com/office/drawing/2014/main" id="{DFB962D6-03F8-48DC-BD54-50BC5F959287}"/>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0" name="直接连接符 9">
              <a:extLst>
                <a:ext uri="{FF2B5EF4-FFF2-40B4-BE49-F238E27FC236}">
                  <a16:creationId xmlns:a16="http://schemas.microsoft.com/office/drawing/2014/main" id="{9B339E26-A5F4-45BD-AEC9-548C5A903A5F}"/>
                </a:ext>
              </a:extLst>
            </p:cNvPr>
            <p:cNvCxnSpPr>
              <a:cxnSpLocks/>
            </p:cNvCxnSpPr>
            <p:nvPr/>
          </p:nvCxnSpPr>
          <p:spPr>
            <a:xfrm>
              <a:off x="6260214" y="161906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1" name="箭头: V 形 10">
              <a:extLst>
                <a:ext uri="{FF2B5EF4-FFF2-40B4-BE49-F238E27FC236}">
                  <a16:creationId xmlns:a16="http://schemas.microsoft.com/office/drawing/2014/main" id="{94A606D7-9BD0-4BB5-97A4-160D50E179B6}"/>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43</a:t>
            </a:fld>
            <a:endParaRPr lang="zh-CN" altLang="en-US" dirty="0"/>
          </a:p>
        </p:txBody>
      </p:sp>
      <p:sp>
        <p:nvSpPr>
          <p:cNvPr id="16" name="矩形 15">
            <a:extLst>
              <a:ext uri="{FF2B5EF4-FFF2-40B4-BE49-F238E27FC236}">
                <a16:creationId xmlns:a16="http://schemas.microsoft.com/office/drawing/2014/main" id="{93F5E93A-A4FF-6943-8274-4D0931C4C8E7}"/>
              </a:ext>
            </a:extLst>
          </p:cNvPr>
          <p:cNvSpPr/>
          <p:nvPr/>
        </p:nvSpPr>
        <p:spPr>
          <a:xfrm>
            <a:off x="1763164" y="3420716"/>
            <a:ext cx="8235275" cy="1200329"/>
          </a:xfrm>
          <a:prstGeom prst="rect">
            <a:avLst/>
          </a:prstGeom>
        </p:spPr>
        <p:txBody>
          <a:bodyPr wrap="square">
            <a:spAutoFit/>
          </a:bodyPr>
          <a:lstStyle/>
          <a:p>
            <a:pPr algn="just">
              <a:lnSpc>
                <a:spcPct val="120000"/>
              </a:lnSpc>
            </a:pPr>
            <a:r>
              <a:rPr lang="zh-CN" altLang="en-US" sz="2000" b="1" u="sng" dirty="0" smtClean="0">
                <a:solidFill>
                  <a:schemeClr val="bg1"/>
                </a:solidFill>
                <a:effectLst>
                  <a:outerShdw blurRad="38100" dist="38100" dir="2700000" algn="tl">
                    <a:srgbClr val="000000">
                      <a:alpha val="43137"/>
                    </a:srgbClr>
                  </a:outerShdw>
                </a:effectLst>
              </a:rPr>
              <a:t>目前国际上对环境核算的研究，侧重于将自然资源与环境综合核算纳入</a:t>
            </a:r>
            <a:r>
              <a:rPr lang="en-US" altLang="zh-CN" sz="2000" b="1" u="sng" dirty="0" smtClean="0">
                <a:solidFill>
                  <a:schemeClr val="bg1"/>
                </a:solidFill>
                <a:effectLst>
                  <a:outerShdw blurRad="38100" dist="38100" dir="2700000" algn="tl">
                    <a:srgbClr val="000000">
                      <a:alpha val="43137"/>
                    </a:srgbClr>
                  </a:outerShdw>
                </a:effectLst>
              </a:rPr>
              <a:t>SNA</a:t>
            </a:r>
            <a:r>
              <a:rPr lang="zh-CN" altLang="en-US" sz="2000" b="1" u="sng" dirty="0" smtClean="0">
                <a:solidFill>
                  <a:schemeClr val="bg1"/>
                </a:solidFill>
                <a:effectLst>
                  <a:outerShdw blurRad="38100" dist="38100" dir="2700000" algn="tl">
                    <a:srgbClr val="000000">
                      <a:alpha val="43137"/>
                    </a:srgbClr>
                  </a:outerShdw>
                </a:effectLst>
              </a:rPr>
              <a:t>，以联合国等国际组织开发的环境和经济综合核算体系</a:t>
            </a:r>
            <a:endParaRPr lang="en-US" altLang="zh-CN" sz="2000" b="1" u="sng" dirty="0" smtClean="0">
              <a:solidFill>
                <a:schemeClr val="bg1"/>
              </a:solidFill>
              <a:effectLst>
                <a:outerShdw blurRad="38100" dist="38100" dir="2700000" algn="tl">
                  <a:srgbClr val="000000">
                    <a:alpha val="43137"/>
                  </a:srgbClr>
                </a:outerShdw>
              </a:effectLst>
            </a:endParaRPr>
          </a:p>
          <a:p>
            <a:pPr algn="just">
              <a:lnSpc>
                <a:spcPct val="120000"/>
              </a:lnSpc>
            </a:pPr>
            <a:r>
              <a:rPr lang="zh-CN" altLang="en-US" sz="2000" b="1" u="sng" dirty="0" smtClean="0">
                <a:solidFill>
                  <a:schemeClr val="bg1"/>
                </a:solidFill>
                <a:effectLst>
                  <a:outerShdw blurRad="38100" dist="38100" dir="2700000" algn="tl">
                    <a:srgbClr val="000000">
                      <a:alpha val="43137"/>
                    </a:srgbClr>
                  </a:outerShdw>
                </a:effectLst>
              </a:rPr>
              <a:t>（</a:t>
            </a:r>
            <a:r>
              <a:rPr lang="en-US" altLang="zh-CN" sz="2000" b="1" u="sng" dirty="0" smtClean="0">
                <a:solidFill>
                  <a:schemeClr val="bg1"/>
                </a:solidFill>
                <a:effectLst>
                  <a:outerShdw blurRad="38100" dist="38100" dir="2700000" algn="tl">
                    <a:srgbClr val="000000">
                      <a:alpha val="43137"/>
                    </a:srgbClr>
                  </a:outerShdw>
                </a:effectLst>
              </a:rPr>
              <a:t>SEEA</a:t>
            </a:r>
            <a:r>
              <a:rPr lang="zh-CN" altLang="en-US" sz="2000" b="1" u="sng" dirty="0" smtClean="0">
                <a:solidFill>
                  <a:schemeClr val="bg1"/>
                </a:solidFill>
                <a:effectLst>
                  <a:outerShdw blurRad="38100" dist="38100" dir="2700000" algn="tl">
                    <a:srgbClr val="000000">
                      <a:alpha val="43137"/>
                    </a:srgbClr>
                  </a:outerShdw>
                </a:effectLst>
              </a:rPr>
              <a:t>）为代表</a:t>
            </a:r>
            <a:endParaRPr lang="en-US" altLang="zh-CN" sz="2000" b="1" u="sng" dirty="0">
              <a:solidFill>
                <a:schemeClr val="bg1"/>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21C305B-62CE-B445-92F9-520196948A9D}"/>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spTree>
    <p:extLst>
      <p:ext uri="{BB962C8B-B14F-4D97-AF65-F5344CB8AC3E}">
        <p14:creationId xmlns:p14="http://schemas.microsoft.com/office/powerpoint/2010/main" val="22208580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6016391" cy="553998"/>
          </a:xfrm>
          <a:prstGeom prst="rect">
            <a:avLst/>
          </a:prstGeom>
        </p:spPr>
        <p:txBody>
          <a:bodyPr wrap="none">
            <a:spAutoFit/>
          </a:bodyPr>
          <a:lstStyle/>
          <a:p>
            <a:r>
              <a:rPr lang="zh-CN" altLang="en-US" sz="3000" b="1" dirty="0">
                <a:solidFill>
                  <a:schemeClr val="bg1"/>
                </a:solidFill>
              </a:rPr>
              <a:t>一、环境核算</a:t>
            </a:r>
            <a:r>
              <a:rPr lang="en-US" altLang="zh-CN" sz="3000" b="1" dirty="0">
                <a:solidFill>
                  <a:schemeClr val="bg1"/>
                </a:solidFill>
              </a:rPr>
              <a:t>——</a:t>
            </a:r>
            <a:r>
              <a:rPr lang="zh-CN" altLang="en-US" sz="3000" b="1" dirty="0">
                <a:solidFill>
                  <a:schemeClr val="bg1"/>
                </a:solidFill>
              </a:rPr>
              <a:t>环境核算的估价</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C158561-64F9-4279-BEF2-F8F690428B11}"/>
              </a:ext>
            </a:extLst>
          </p:cNvPr>
          <p:cNvSpPr/>
          <p:nvPr/>
        </p:nvSpPr>
        <p:spPr>
          <a:xfrm>
            <a:off x="515938" y="2120302"/>
            <a:ext cx="5315541" cy="4054356"/>
          </a:xfrm>
          <a:prstGeom prst="rect">
            <a:avLst/>
          </a:prstGeom>
          <a:ln w="28575">
            <a:solidFill>
              <a:srgbClr val="E5782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任意多边形 5">
            <a:extLst>
              <a:ext uri="{FF2B5EF4-FFF2-40B4-BE49-F238E27FC236}">
                <a16:creationId xmlns:a16="http://schemas.microsoft.com/office/drawing/2014/main" id="{16449FC9-59DC-412A-AC5F-117BE199B033}"/>
              </a:ext>
            </a:extLst>
          </p:cNvPr>
          <p:cNvSpPr/>
          <p:nvPr/>
        </p:nvSpPr>
        <p:spPr>
          <a:xfrm>
            <a:off x="908576" y="1160902"/>
            <a:ext cx="4530265" cy="1918800"/>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rgbClr val="95C6E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zh-CN" altLang="en-US" sz="2400" b="1" kern="1200" dirty="0">
                <a:solidFill>
                  <a:srgbClr val="C00000"/>
                </a:solidFill>
                <a:latin typeface="微软雅黑" panose="020B0503020204020204" pitchFamily="34" charset="-122"/>
                <a:ea typeface="微软雅黑" panose="020B0503020204020204" pitchFamily="34" charset="-122"/>
              </a:rPr>
              <a:t>估价原则</a:t>
            </a:r>
            <a:r>
              <a:rPr lang="zh-CN" altLang="en-US" sz="2400" b="1" kern="1200" dirty="0" smtClean="0">
                <a:solidFill>
                  <a:srgbClr val="C00000"/>
                </a:solidFill>
                <a:latin typeface="微软雅黑" panose="020B0503020204020204" pitchFamily="34" charset="-122"/>
                <a:ea typeface="微软雅黑" panose="020B0503020204020204" pitchFamily="34" charset="-122"/>
              </a:rPr>
              <a:t>：</a:t>
            </a:r>
            <a:r>
              <a:rPr lang="en-US" altLang="zh-CN" sz="2400" b="1" kern="1200" dirty="0" smtClean="0">
                <a:solidFill>
                  <a:schemeClr val="tx1"/>
                </a:solidFill>
                <a:latin typeface="微软雅黑" panose="020B0503020204020204" pitchFamily="34" charset="-122"/>
                <a:ea typeface="微软雅黑" panose="020B0503020204020204" pitchFamily="34" charset="-122"/>
              </a:rPr>
              <a:t>SEEA</a:t>
            </a:r>
            <a:r>
              <a:rPr lang="zh-CN" altLang="en-US" sz="2400" b="1" kern="1200" dirty="0" smtClean="0">
                <a:solidFill>
                  <a:schemeClr val="tx1"/>
                </a:solidFill>
                <a:latin typeface="微软雅黑" panose="020B0503020204020204" pitchFamily="34" charset="-122"/>
                <a:ea typeface="微软雅黑" panose="020B0503020204020204" pitchFamily="34" charset="-122"/>
              </a:rPr>
              <a:t>采用与国民账户体系相同的市场价格估价原则</a:t>
            </a:r>
            <a:endParaRPr lang="zh-CN" altLang="en-US" sz="2400" b="1" kern="1200" dirty="0">
              <a:solidFill>
                <a:schemeClr val="tx1"/>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F41D4773-1B65-434D-9F70-D68E913AA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861" y="3079702"/>
            <a:ext cx="4017694" cy="3000557"/>
          </a:xfrm>
          <a:prstGeom prst="ellipse">
            <a:avLst/>
          </a:prstGeom>
          <a:ln>
            <a:noFill/>
          </a:ln>
          <a:effectLst>
            <a:softEdge rad="112500"/>
          </a:effectLst>
        </p:spPr>
      </p:pic>
      <p:sp>
        <p:nvSpPr>
          <p:cNvPr id="8" name="矩形 7">
            <a:extLst>
              <a:ext uri="{FF2B5EF4-FFF2-40B4-BE49-F238E27FC236}">
                <a16:creationId xmlns:a16="http://schemas.microsoft.com/office/drawing/2014/main" id="{E64814DB-6549-4C57-83B3-96E085683291}"/>
              </a:ext>
            </a:extLst>
          </p:cNvPr>
          <p:cNvSpPr/>
          <p:nvPr/>
        </p:nvSpPr>
        <p:spPr>
          <a:xfrm>
            <a:off x="6400800" y="2120302"/>
            <a:ext cx="5315540" cy="4054356"/>
          </a:xfrm>
          <a:prstGeom prst="rect">
            <a:avLst/>
          </a:prstGeom>
          <a:ln w="28575">
            <a:solidFill>
              <a:srgbClr val="E5782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任意多边形 5">
            <a:extLst>
              <a:ext uri="{FF2B5EF4-FFF2-40B4-BE49-F238E27FC236}">
                <a16:creationId xmlns:a16="http://schemas.microsoft.com/office/drawing/2014/main" id="{62E62D47-6AFF-471E-9B9F-322C9DF16530}"/>
              </a:ext>
            </a:extLst>
          </p:cNvPr>
          <p:cNvSpPr/>
          <p:nvPr/>
        </p:nvSpPr>
        <p:spPr>
          <a:xfrm>
            <a:off x="6712736" y="1160902"/>
            <a:ext cx="4530265" cy="1918800"/>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rgbClr val="E8CC8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en-US" altLang="zh-CN" sz="2400" b="1" dirty="0" smtClean="0">
                <a:solidFill>
                  <a:srgbClr val="C00000"/>
                </a:solidFill>
                <a:latin typeface="微软雅黑" panose="020B0503020204020204" pitchFamily="34" charset="-122"/>
                <a:ea typeface="微软雅黑" panose="020B0503020204020204" pitchFamily="34" charset="-122"/>
              </a:rPr>
              <a:t>SEEA</a:t>
            </a:r>
            <a:r>
              <a:rPr lang="zh-CN" altLang="en-US" sz="2400" b="1" dirty="0" smtClean="0">
                <a:solidFill>
                  <a:srgbClr val="C00000"/>
                </a:solidFill>
                <a:latin typeface="微软雅黑" panose="020B0503020204020204" pitchFamily="34" charset="-122"/>
                <a:ea typeface="微软雅黑" panose="020B0503020204020204" pitchFamily="34" charset="-122"/>
              </a:rPr>
              <a:t>推荐了三种虚拟方法：</a:t>
            </a:r>
            <a:r>
              <a:rPr lang="zh-CN" altLang="en-US" sz="2400" b="1" dirty="0" smtClean="0">
                <a:solidFill>
                  <a:schemeClr val="tx1"/>
                </a:solidFill>
                <a:latin typeface="微软雅黑" panose="020B0503020204020204" pitchFamily="34" charset="-122"/>
                <a:ea typeface="微软雅黑" panose="020B0503020204020204" pitchFamily="34" charset="-122"/>
              </a:rPr>
              <a:t>市场估价法；维护成本法；住户意愿法</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0A25CEE5-C824-4207-92D5-6629AF84C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0605" y="3230177"/>
            <a:ext cx="4055929" cy="2699605"/>
          </a:xfrm>
          <a:prstGeom prst="rect">
            <a:avLst/>
          </a:prstGeom>
        </p:spPr>
      </p:pic>
      <p:sp>
        <p:nvSpPr>
          <p:cNvPr id="2" name="灯片编号占位符 1">
            <a:extLst>
              <a:ext uri="{FF2B5EF4-FFF2-40B4-BE49-F238E27FC236}">
                <a16:creationId xmlns:a16="http://schemas.microsoft.com/office/drawing/2014/main" id="{8DEDFC26-5ACD-4FBC-9A84-633AA3C566EE}"/>
              </a:ext>
            </a:extLst>
          </p:cNvPr>
          <p:cNvSpPr>
            <a:spLocks noGrp="1"/>
          </p:cNvSpPr>
          <p:nvPr>
            <p:ph type="sldNum" sz="quarter" idx="4"/>
          </p:nvPr>
        </p:nvSpPr>
        <p:spPr/>
        <p:txBody>
          <a:bodyPr/>
          <a:lstStyle/>
          <a:p>
            <a:fld id="{089E6A1B-787B-48C2-89E0-46ED219FD4E0}" type="slidenum">
              <a:rPr lang="zh-CN" altLang="en-US" smtClean="0"/>
              <a:pPr/>
              <a:t>44</a:t>
            </a:fld>
            <a:endParaRPr lang="zh-CN" altLang="en-US" dirty="0"/>
          </a:p>
        </p:txBody>
      </p:sp>
      <p:sp>
        <p:nvSpPr>
          <p:cNvPr id="11" name="矩形 10">
            <a:extLst>
              <a:ext uri="{FF2B5EF4-FFF2-40B4-BE49-F238E27FC236}">
                <a16:creationId xmlns:a16="http://schemas.microsoft.com/office/drawing/2014/main" id="{BDC89291-166A-AC40-8839-471E2AB5D286}"/>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Tree>
    <p:extLst>
      <p:ext uri="{BB962C8B-B14F-4D97-AF65-F5344CB8AC3E}">
        <p14:creationId xmlns:p14="http://schemas.microsoft.com/office/powerpoint/2010/main" val="7436873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6210996" cy="553998"/>
          </a:xfrm>
          <a:prstGeom prst="rect">
            <a:avLst/>
          </a:prstGeom>
        </p:spPr>
        <p:txBody>
          <a:bodyPr wrap="none">
            <a:spAutoFit/>
          </a:bodyPr>
          <a:lstStyle/>
          <a:p>
            <a:r>
              <a:rPr lang="zh-CN" altLang="en-US" sz="3000" b="1" dirty="0">
                <a:solidFill>
                  <a:schemeClr val="bg1"/>
                </a:solidFill>
              </a:rPr>
              <a:t>一、环境核算</a:t>
            </a:r>
            <a:r>
              <a:rPr lang="en-US" altLang="zh-CN" sz="3000" b="1" dirty="0" smtClean="0">
                <a:solidFill>
                  <a:schemeClr val="bg1"/>
                </a:solidFill>
              </a:rPr>
              <a:t>——SEEA</a:t>
            </a:r>
            <a:r>
              <a:rPr lang="zh-CN" altLang="en-US" sz="3000" b="1" dirty="0" smtClean="0">
                <a:solidFill>
                  <a:schemeClr val="bg1"/>
                </a:solidFill>
              </a:rPr>
              <a:t>的核算框架</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8DEDFC26-5ACD-4FBC-9A84-633AA3C566EE}"/>
              </a:ext>
            </a:extLst>
          </p:cNvPr>
          <p:cNvSpPr>
            <a:spLocks noGrp="1"/>
          </p:cNvSpPr>
          <p:nvPr>
            <p:ph type="sldNum" sz="quarter" idx="4"/>
          </p:nvPr>
        </p:nvSpPr>
        <p:spPr/>
        <p:txBody>
          <a:bodyPr/>
          <a:lstStyle/>
          <a:p>
            <a:fld id="{089E6A1B-787B-48C2-89E0-46ED219FD4E0}" type="slidenum">
              <a:rPr lang="zh-CN" altLang="en-US" smtClean="0"/>
              <a:pPr/>
              <a:t>45</a:t>
            </a:fld>
            <a:endParaRPr lang="zh-CN" altLang="en-US" dirty="0"/>
          </a:p>
        </p:txBody>
      </p:sp>
      <p:sp>
        <p:nvSpPr>
          <p:cNvPr id="11" name="矩形 10">
            <a:extLst>
              <a:ext uri="{FF2B5EF4-FFF2-40B4-BE49-F238E27FC236}">
                <a16:creationId xmlns:a16="http://schemas.microsoft.com/office/drawing/2014/main" id="{BDC89291-166A-AC40-8839-471E2AB5D286}"/>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pic>
        <p:nvPicPr>
          <p:cNvPr id="12" name="图片 11"/>
          <p:cNvPicPr>
            <a:picLocks noChangeAspect="1"/>
          </p:cNvPicPr>
          <p:nvPr/>
        </p:nvPicPr>
        <p:blipFill>
          <a:blip r:embed="rId3"/>
          <a:stretch>
            <a:fillRect/>
          </a:stretch>
        </p:blipFill>
        <p:spPr>
          <a:xfrm>
            <a:off x="135226" y="1702845"/>
            <a:ext cx="5814813" cy="4830567"/>
          </a:xfrm>
          <a:prstGeom prst="rect">
            <a:avLst/>
          </a:prstGeom>
          <a:noFill/>
          <a:ln w="9525">
            <a:noFill/>
          </a:ln>
        </p:spPr>
      </p:pic>
      <p:sp>
        <p:nvSpPr>
          <p:cNvPr id="13" name="矩形 12"/>
          <p:cNvSpPr/>
          <p:nvPr/>
        </p:nvSpPr>
        <p:spPr>
          <a:xfrm>
            <a:off x="463638" y="1129064"/>
            <a:ext cx="5048519" cy="51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tx1"/>
                </a:solidFill>
              </a:rPr>
              <a:t>    表</a:t>
            </a:r>
            <a:r>
              <a:rPr lang="en-US" altLang="zh-CN" sz="1600" b="1" dirty="0" smtClean="0">
                <a:solidFill>
                  <a:schemeClr val="tx1"/>
                </a:solidFill>
              </a:rPr>
              <a:t>8-35         SEEA</a:t>
            </a:r>
            <a:r>
              <a:rPr lang="zh-CN" altLang="en-US" sz="1600" b="1" dirty="0" smtClean="0">
                <a:solidFill>
                  <a:schemeClr val="tx1"/>
                </a:solidFill>
              </a:rPr>
              <a:t>的基本框架表</a:t>
            </a:r>
            <a:endParaRPr lang="zh-CN" altLang="en-US" sz="1600" b="1" dirty="0">
              <a:solidFill>
                <a:schemeClr val="tx1"/>
              </a:solidFill>
            </a:endParaRPr>
          </a:p>
        </p:txBody>
      </p:sp>
      <p:sp>
        <p:nvSpPr>
          <p:cNvPr id="17" name="任意多边形 5">
            <a:extLst>
              <a:ext uri="{FF2B5EF4-FFF2-40B4-BE49-F238E27FC236}">
                <a16:creationId xmlns:a16="http://schemas.microsoft.com/office/drawing/2014/main" id="{87FDA447-E391-4F9E-B0E0-8967B2AF4F8C}"/>
              </a:ext>
            </a:extLst>
          </p:cNvPr>
          <p:cNvSpPr/>
          <p:nvPr/>
        </p:nvSpPr>
        <p:spPr>
          <a:xfrm>
            <a:off x="6259132" y="2459865"/>
            <a:ext cx="5834130" cy="2601532"/>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spcBef>
                <a:spcPct val="0"/>
              </a:spcBef>
              <a:spcAft>
                <a:spcPts val="0"/>
              </a:spcAft>
            </a:pPr>
            <a:r>
              <a:rPr lang="en-US" altLang="zh-CN" sz="2000" b="1" dirty="0" smtClean="0">
                <a:solidFill>
                  <a:srgbClr val="C00000"/>
                </a:solidFill>
                <a:latin typeface="微软雅黑" panose="020B0503020204020204" pitchFamily="34" charset="-122"/>
                <a:ea typeface="微软雅黑" panose="020B0503020204020204" pitchFamily="34" charset="-122"/>
              </a:rPr>
              <a:t>SEEA</a:t>
            </a:r>
            <a:r>
              <a:rPr lang="zh-CN" altLang="en-US" sz="2000" b="1" dirty="0" smtClean="0">
                <a:solidFill>
                  <a:srgbClr val="C00000"/>
                </a:solidFill>
                <a:latin typeface="微软雅黑" panose="020B0503020204020204" pitchFamily="34" charset="-122"/>
                <a:ea typeface="微软雅黑" panose="020B0503020204020204" pitchFamily="34" charset="-122"/>
              </a:rPr>
              <a:t>中核心宏观指标</a:t>
            </a:r>
            <a:r>
              <a:rPr lang="en-US" altLang="zh-CN" sz="2000" b="1" dirty="0" smtClean="0">
                <a:solidFill>
                  <a:srgbClr val="C00000"/>
                </a:solidFill>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经环境调整的国内生产净值（</a:t>
            </a:r>
            <a:r>
              <a:rPr lang="en-US" altLang="zh-CN" sz="2000" b="1" dirty="0" smtClean="0">
                <a:solidFill>
                  <a:srgbClr val="C00000"/>
                </a:solidFill>
                <a:latin typeface="微软雅黑" panose="020B0503020204020204" pitchFamily="34" charset="-122"/>
                <a:ea typeface="微软雅黑" panose="020B0503020204020204" pitchFamily="34" charset="-122"/>
              </a:rPr>
              <a:t>EDP</a:t>
            </a:r>
            <a:r>
              <a:rPr lang="zh-CN" altLang="en-US" sz="2000" b="1" dirty="0" smtClean="0">
                <a:solidFill>
                  <a:srgbClr val="C00000"/>
                </a:solidFill>
                <a:latin typeface="微软雅黑" panose="020B0503020204020204" pitchFamily="34" charset="-122"/>
                <a:ea typeface="微软雅黑" panose="020B0503020204020204" pitchFamily="34" charset="-122"/>
              </a:rPr>
              <a:t>）的核算方法</a:t>
            </a:r>
            <a:endParaRPr lang="en-US" altLang="zh-CN" sz="2000" b="1" dirty="0">
              <a:solidFill>
                <a:srgbClr val="C00000"/>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smtClean="0">
                <a:solidFill>
                  <a:schemeClr val="bg1"/>
                </a:solidFill>
                <a:latin typeface="微软雅黑" panose="020B0503020204020204" pitchFamily="34" charset="-122"/>
                <a:ea typeface="微软雅黑" panose="020B0503020204020204" pitchFamily="34" charset="-122"/>
              </a:rPr>
              <a:t>）生产法</a:t>
            </a:r>
            <a:r>
              <a:rPr lang="zh-CN" altLang="en-US" b="1" dirty="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endParaRPr lang="en-US" altLang="zh-CN" b="1" dirty="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b="1" dirty="0" smtClean="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2</a:t>
            </a:r>
            <a:r>
              <a:rPr lang="zh-CN" altLang="en-US" b="1" dirty="0" smtClean="0">
                <a:solidFill>
                  <a:schemeClr val="bg1"/>
                </a:solidFill>
                <a:latin typeface="微软雅黑" panose="020B0503020204020204" pitchFamily="34" charset="-122"/>
                <a:ea typeface="微软雅黑" panose="020B0503020204020204" pitchFamily="34" charset="-122"/>
              </a:rPr>
              <a:t>）支出法：</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endParaRPr lang="en-US" altLang="zh-CN" b="1" dirty="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4963" y="3054108"/>
            <a:ext cx="3772383" cy="54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4966" y="4247756"/>
            <a:ext cx="4884560" cy="61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5758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3262432" cy="553998"/>
          </a:xfrm>
          <a:prstGeom prst="rect">
            <a:avLst/>
          </a:prstGeom>
        </p:spPr>
        <p:txBody>
          <a:bodyPr wrap="none">
            <a:spAutoFit/>
          </a:bodyPr>
          <a:lstStyle/>
          <a:p>
            <a:r>
              <a:rPr lang="zh-CN" altLang="en-US" sz="3000" b="1" dirty="0" smtClean="0">
                <a:solidFill>
                  <a:schemeClr val="bg1"/>
                </a:solidFill>
              </a:rPr>
              <a:t>二、福利水平测度</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8DEDFC26-5ACD-4FBC-9A84-633AA3C566EE}"/>
              </a:ext>
            </a:extLst>
          </p:cNvPr>
          <p:cNvSpPr>
            <a:spLocks noGrp="1"/>
          </p:cNvSpPr>
          <p:nvPr>
            <p:ph type="sldNum" sz="quarter" idx="4"/>
          </p:nvPr>
        </p:nvSpPr>
        <p:spPr/>
        <p:txBody>
          <a:bodyPr/>
          <a:lstStyle/>
          <a:p>
            <a:fld id="{089E6A1B-787B-48C2-89E0-46ED219FD4E0}" type="slidenum">
              <a:rPr lang="zh-CN" altLang="en-US" smtClean="0"/>
              <a:pPr/>
              <a:t>46</a:t>
            </a:fld>
            <a:endParaRPr lang="zh-CN" altLang="en-US" dirty="0"/>
          </a:p>
        </p:txBody>
      </p:sp>
      <p:sp>
        <p:nvSpPr>
          <p:cNvPr id="11" name="矩形 10">
            <a:extLst>
              <a:ext uri="{FF2B5EF4-FFF2-40B4-BE49-F238E27FC236}">
                <a16:creationId xmlns:a16="http://schemas.microsoft.com/office/drawing/2014/main" id="{BDC89291-166A-AC40-8839-471E2AB5D286}"/>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grpSp>
        <p:nvGrpSpPr>
          <p:cNvPr id="14" name="组合 13"/>
          <p:cNvGrpSpPr/>
          <p:nvPr/>
        </p:nvGrpSpPr>
        <p:grpSpPr>
          <a:xfrm>
            <a:off x="544026" y="987010"/>
            <a:ext cx="7788605" cy="4556699"/>
            <a:chOff x="932318" y="2201277"/>
            <a:chExt cx="6308950" cy="3442585"/>
          </a:xfrm>
        </p:grpSpPr>
        <p:grpSp>
          <p:nvGrpSpPr>
            <p:cNvPr id="15" name="组合 14">
              <a:extLst>
                <a:ext uri="{FF2B5EF4-FFF2-40B4-BE49-F238E27FC236}">
                  <a16:creationId xmlns:a16="http://schemas.microsoft.com/office/drawing/2014/main" id="{85C5D6C0-8A86-E54D-A882-BD440F74675C}"/>
                </a:ext>
              </a:extLst>
            </p:cNvPr>
            <p:cNvGrpSpPr/>
            <p:nvPr/>
          </p:nvGrpSpPr>
          <p:grpSpPr>
            <a:xfrm>
              <a:off x="3238826" y="2456614"/>
              <a:ext cx="774515" cy="2919194"/>
              <a:chOff x="2161417" y="3395493"/>
              <a:chExt cx="1024518" cy="3861468"/>
            </a:xfrm>
            <a:effectLst>
              <a:outerShdw blurRad="50800" dist="38100" dir="2700000" algn="tl" rotWithShape="0">
                <a:prstClr val="black">
                  <a:alpha val="40000"/>
                </a:prstClr>
              </a:outerShdw>
            </a:effectLst>
          </p:grpSpPr>
          <p:grpSp>
            <p:nvGrpSpPr>
              <p:cNvPr id="21" name="组合 16">
                <a:extLst>
                  <a:ext uri="{FF2B5EF4-FFF2-40B4-BE49-F238E27FC236}">
                    <a16:creationId xmlns:a16="http://schemas.microsoft.com/office/drawing/2014/main" id="{D254620D-6A5F-724E-9F43-EBDD9CC6A8E0}"/>
                  </a:ext>
                </a:extLst>
              </p:cNvPr>
              <p:cNvGrpSpPr/>
              <p:nvPr/>
            </p:nvGrpSpPr>
            <p:grpSpPr>
              <a:xfrm>
                <a:off x="2161417" y="3395493"/>
                <a:ext cx="1024518" cy="3861468"/>
                <a:chOff x="2161417" y="3395493"/>
                <a:chExt cx="1024518" cy="3861468"/>
              </a:xfrm>
            </p:grpSpPr>
            <p:sp>
              <p:nvSpPr>
                <p:cNvPr id="23" name="任意多边形 8">
                  <a:extLst>
                    <a:ext uri="{FF2B5EF4-FFF2-40B4-BE49-F238E27FC236}">
                      <a16:creationId xmlns:a16="http://schemas.microsoft.com/office/drawing/2014/main" id="{4643464A-9681-4C49-9027-59FE62F41DD7}"/>
                    </a:ext>
                  </a:extLst>
                </p:cNvPr>
                <p:cNvSpPr/>
                <p:nvPr/>
              </p:nvSpPr>
              <p:spPr>
                <a:xfrm>
                  <a:off x="2172686" y="5326226"/>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24" name="任意多边形 11">
                  <a:extLst>
                    <a:ext uri="{FF2B5EF4-FFF2-40B4-BE49-F238E27FC236}">
                      <a16:creationId xmlns:a16="http://schemas.microsoft.com/office/drawing/2014/main" id="{0C6EBEEB-9918-C343-8304-C6EB2817C254}"/>
                    </a:ext>
                  </a:extLst>
                </p:cNvPr>
                <p:cNvSpPr/>
                <p:nvPr/>
              </p:nvSpPr>
              <p:spPr>
                <a:xfrm>
                  <a:off x="2161417" y="339549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22" name="任意多边形 9">
                <a:extLst>
                  <a:ext uri="{FF2B5EF4-FFF2-40B4-BE49-F238E27FC236}">
                    <a16:creationId xmlns:a16="http://schemas.microsoft.com/office/drawing/2014/main" id="{619317D8-C9F9-0849-8B2B-E951501AC719}"/>
                  </a:ext>
                </a:extLst>
              </p:cNvPr>
              <p:cNvSpPr/>
              <p:nvPr/>
            </p:nvSpPr>
            <p:spPr>
              <a:xfrm flipV="1">
                <a:off x="2679311" y="5144497"/>
                <a:ext cx="495356" cy="341928"/>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16" name="椭圆 15">
              <a:extLst>
                <a:ext uri="{FF2B5EF4-FFF2-40B4-BE49-F238E27FC236}">
                  <a16:creationId xmlns:a16="http://schemas.microsoft.com/office/drawing/2014/main" id="{01A93711-523E-FE45-A87F-13EBD5EEE299}"/>
                </a:ext>
              </a:extLst>
            </p:cNvPr>
            <p:cNvSpPr/>
            <p:nvPr/>
          </p:nvSpPr>
          <p:spPr>
            <a:xfrm rot="16200000">
              <a:off x="1287000" y="2673600"/>
              <a:ext cx="1503220" cy="2212584"/>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lstStyle/>
            <a:p>
              <a:pPr lvl="0" algn="ctr" defTabSz="2889250">
                <a:lnSpc>
                  <a:spcPct val="90000"/>
                </a:lnSpc>
                <a:spcBef>
                  <a:spcPct val="0"/>
                </a:spcBef>
                <a:spcAft>
                  <a:spcPct val="35000"/>
                </a:spcAft>
              </a:pPr>
              <a:r>
                <a:rPr lang="zh-CN" altLang="en-US" sz="2400" kern="1200" dirty="0" smtClean="0">
                  <a:solidFill>
                    <a:schemeClr val="tx1"/>
                  </a:solidFill>
                  <a:effectLst>
                    <a:outerShdw blurRad="38100" dist="38100" dir="2700000" algn="tl">
                      <a:srgbClr val="000000">
                        <a:alpha val="43137"/>
                      </a:srgbClr>
                    </a:outerShdw>
                  </a:effectLst>
                </a:rPr>
                <a:t>三大类方法</a:t>
              </a:r>
              <a:endParaRPr lang="zh-CN" altLang="en-US" sz="2400" kern="1200" dirty="0">
                <a:solidFill>
                  <a:schemeClr val="tx1"/>
                </a:solidFill>
                <a:effectLst>
                  <a:outerShdw blurRad="38100" dist="38100" dir="2700000" algn="tl">
                    <a:srgbClr val="000000">
                      <a:alpha val="43137"/>
                    </a:srgbClr>
                  </a:outerShdw>
                </a:effectLst>
              </a:endParaRPr>
            </a:p>
          </p:txBody>
        </p:sp>
        <p:sp>
          <p:nvSpPr>
            <p:cNvPr id="18" name="圆角矩形 13">
              <a:extLst>
                <a:ext uri="{FF2B5EF4-FFF2-40B4-BE49-F238E27FC236}">
                  <a16:creationId xmlns:a16="http://schemas.microsoft.com/office/drawing/2014/main" id="{B054C605-5833-2640-86CD-18F76257D9FF}"/>
                </a:ext>
              </a:extLst>
            </p:cNvPr>
            <p:cNvSpPr/>
            <p:nvPr/>
          </p:nvSpPr>
          <p:spPr>
            <a:xfrm>
              <a:off x="4013342" y="2201277"/>
              <a:ext cx="3227926" cy="510673"/>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b="1" dirty="0" smtClean="0">
                  <a:solidFill>
                    <a:schemeClr val="bg1"/>
                  </a:solidFill>
                  <a:latin typeface="微软雅黑" panose="020B0503020204020204" pitchFamily="34" charset="-122"/>
                  <a:ea typeface="微软雅黑" panose="020B0503020204020204" pitchFamily="34" charset="-122"/>
                </a:rPr>
                <a:t>以</a:t>
              </a:r>
              <a:r>
                <a:rPr lang="en-US" altLang="zh-CN" b="1" dirty="0" smtClean="0">
                  <a:solidFill>
                    <a:schemeClr val="bg1"/>
                  </a:solidFill>
                  <a:latin typeface="微软雅黑" panose="020B0503020204020204" pitchFamily="34" charset="-122"/>
                  <a:ea typeface="微软雅黑" panose="020B0503020204020204" pitchFamily="34" charset="-122"/>
                </a:rPr>
                <a:t>GDP</a:t>
              </a:r>
              <a:r>
                <a:rPr lang="zh-CN" altLang="en-US" b="1" dirty="0" smtClean="0">
                  <a:solidFill>
                    <a:schemeClr val="bg1"/>
                  </a:solidFill>
                  <a:latin typeface="微软雅黑" panose="020B0503020204020204" pitchFamily="34" charset="-122"/>
                  <a:ea typeface="微软雅黑" panose="020B0503020204020204" pitchFamily="34" charset="-122"/>
                </a:rPr>
                <a:t>（或</a:t>
              </a:r>
              <a:r>
                <a:rPr lang="en-US" altLang="zh-CN" b="1" dirty="0" smtClean="0">
                  <a:solidFill>
                    <a:schemeClr val="bg1"/>
                  </a:solidFill>
                  <a:latin typeface="微软雅黑" panose="020B0503020204020204" pitchFamily="34" charset="-122"/>
                  <a:ea typeface="微软雅黑" panose="020B0503020204020204" pitchFamily="34" charset="-122"/>
                </a:rPr>
                <a:t>GNI</a:t>
              </a:r>
              <a:r>
                <a:rPr lang="zh-CN" altLang="en-US" b="1" dirty="0" smtClean="0">
                  <a:solidFill>
                    <a:schemeClr val="bg1"/>
                  </a:solidFill>
                  <a:latin typeface="微软雅黑" panose="020B0503020204020204" pitchFamily="34" charset="-122"/>
                  <a:ea typeface="微软雅黑" panose="020B0503020204020204" pitchFamily="34" charset="-122"/>
                </a:rPr>
                <a:t>）替代经济福利水平</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圆角矩形 14">
              <a:extLst>
                <a:ext uri="{FF2B5EF4-FFF2-40B4-BE49-F238E27FC236}">
                  <a16:creationId xmlns:a16="http://schemas.microsoft.com/office/drawing/2014/main" id="{700FB54C-9CE5-064A-8C69-502332E4E936}"/>
                </a:ext>
              </a:extLst>
            </p:cNvPr>
            <p:cNvSpPr/>
            <p:nvPr/>
          </p:nvSpPr>
          <p:spPr>
            <a:xfrm>
              <a:off x="4013342" y="3631959"/>
              <a:ext cx="3227926" cy="518838"/>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b="1" dirty="0" smtClean="0">
                  <a:solidFill>
                    <a:schemeClr val="bg1"/>
                  </a:solidFill>
                  <a:latin typeface="微软雅黑" panose="020B0503020204020204" pitchFamily="34" charset="-122"/>
                  <a:ea typeface="微软雅黑" panose="020B0503020204020204" pitchFamily="34" charset="-122"/>
                </a:rPr>
                <a:t>在</a:t>
              </a:r>
              <a:r>
                <a:rPr lang="en-US" altLang="zh-CN" b="1" dirty="0" smtClean="0">
                  <a:solidFill>
                    <a:schemeClr val="bg1"/>
                  </a:solidFill>
                  <a:latin typeface="微软雅黑" panose="020B0503020204020204" pitchFamily="34" charset="-122"/>
                  <a:ea typeface="微软雅黑" panose="020B0503020204020204" pitchFamily="34" charset="-122"/>
                </a:rPr>
                <a:t>GDP</a:t>
              </a:r>
              <a:r>
                <a:rPr lang="zh-CN" altLang="en-US" b="1" dirty="0" smtClean="0">
                  <a:solidFill>
                    <a:schemeClr val="bg1"/>
                  </a:solidFill>
                  <a:latin typeface="微软雅黑" panose="020B0503020204020204" pitchFamily="34" charset="-122"/>
                  <a:ea typeface="微软雅黑" panose="020B0503020204020204" pitchFamily="34" charset="-122"/>
                </a:rPr>
                <a:t>（或）</a:t>
              </a:r>
              <a:r>
                <a:rPr lang="en-US" altLang="zh-CN" b="1" dirty="0" smtClean="0">
                  <a:solidFill>
                    <a:schemeClr val="bg1"/>
                  </a:solidFill>
                  <a:latin typeface="微软雅黑" panose="020B0503020204020204" pitchFamily="34" charset="-122"/>
                  <a:ea typeface="微软雅黑" panose="020B0503020204020204" pitchFamily="34" charset="-122"/>
                </a:rPr>
                <a:t>GNI</a:t>
              </a:r>
              <a:r>
                <a:rPr lang="zh-CN" altLang="en-US" b="1" dirty="0" smtClean="0">
                  <a:solidFill>
                    <a:schemeClr val="bg1"/>
                  </a:solidFill>
                  <a:latin typeface="微软雅黑" panose="020B0503020204020204" pitchFamily="34" charset="-122"/>
                  <a:ea typeface="微软雅黑" panose="020B0503020204020204" pitchFamily="34" charset="-122"/>
                </a:rPr>
                <a:t>基础上调整</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0" name="圆角矩形 15">
              <a:extLst>
                <a:ext uri="{FF2B5EF4-FFF2-40B4-BE49-F238E27FC236}">
                  <a16:creationId xmlns:a16="http://schemas.microsoft.com/office/drawing/2014/main" id="{9D370424-86C5-A14F-95F3-97F3EED1BB2E}"/>
                </a:ext>
              </a:extLst>
            </p:cNvPr>
            <p:cNvSpPr/>
            <p:nvPr/>
          </p:nvSpPr>
          <p:spPr>
            <a:xfrm>
              <a:off x="4004822" y="5107754"/>
              <a:ext cx="3236446" cy="536108"/>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b="1" dirty="0">
                  <a:solidFill>
                    <a:schemeClr val="bg1"/>
                  </a:solidFill>
                  <a:latin typeface="微软雅黑" panose="020B0503020204020204" pitchFamily="34" charset="-122"/>
                  <a:ea typeface="微软雅黑" panose="020B0503020204020204" pitchFamily="34" charset="-122"/>
                </a:rPr>
                <a:t>  </a:t>
              </a:r>
              <a:r>
                <a:rPr lang="zh-CN" altLang="en-US" b="1" dirty="0" smtClean="0">
                  <a:solidFill>
                    <a:schemeClr val="bg1"/>
                  </a:solidFill>
                  <a:latin typeface="微软雅黑" panose="020B0503020204020204" pitchFamily="34" charset="-122"/>
                  <a:ea typeface="微软雅黑" panose="020B0503020204020204" pitchFamily="34" charset="-122"/>
                </a:rPr>
                <a:t>通过卫星账户来补充国民账户</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6" name="椭圆 5"/>
          <p:cNvSpPr/>
          <p:nvPr/>
        </p:nvSpPr>
        <p:spPr>
          <a:xfrm>
            <a:off x="9752726" y="1495723"/>
            <a:ext cx="2104984" cy="79691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经济福利测度指标</a:t>
            </a:r>
            <a:r>
              <a:rPr lang="en-US" altLang="zh-CN" dirty="0" smtClean="0"/>
              <a:t>MEW</a:t>
            </a:r>
            <a:endParaRPr lang="zh-CN" altLang="en-US" dirty="0"/>
          </a:p>
        </p:txBody>
      </p:sp>
      <p:sp>
        <p:nvSpPr>
          <p:cNvPr id="25" name="椭圆 24"/>
          <p:cNvSpPr/>
          <p:nvPr/>
        </p:nvSpPr>
        <p:spPr>
          <a:xfrm>
            <a:off x="9752726" y="2427160"/>
            <a:ext cx="2104984" cy="796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经济净福利</a:t>
            </a:r>
            <a:r>
              <a:rPr lang="en-US" altLang="zh-CN" dirty="0"/>
              <a:t>N</a:t>
            </a:r>
            <a:r>
              <a:rPr lang="en-US" altLang="zh-CN" dirty="0" smtClean="0"/>
              <a:t>EW</a:t>
            </a:r>
            <a:endParaRPr lang="zh-CN" altLang="en-US" dirty="0"/>
          </a:p>
        </p:txBody>
      </p:sp>
      <p:sp>
        <p:nvSpPr>
          <p:cNvPr id="26" name="椭圆 25"/>
          <p:cNvSpPr/>
          <p:nvPr/>
        </p:nvSpPr>
        <p:spPr>
          <a:xfrm>
            <a:off x="9752726" y="3310658"/>
            <a:ext cx="2104984" cy="9122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可持续经济福利指数</a:t>
            </a:r>
            <a:r>
              <a:rPr lang="en-US" altLang="zh-CN" dirty="0" smtClean="0"/>
              <a:t>ISEW</a:t>
            </a:r>
            <a:endParaRPr lang="zh-CN" altLang="en-US" dirty="0"/>
          </a:p>
        </p:txBody>
      </p:sp>
      <p:sp>
        <p:nvSpPr>
          <p:cNvPr id="27" name="椭圆 26"/>
          <p:cNvSpPr/>
          <p:nvPr/>
        </p:nvSpPr>
        <p:spPr>
          <a:xfrm>
            <a:off x="9752726" y="4391991"/>
            <a:ext cx="2104984" cy="796914"/>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真实发展指标</a:t>
            </a:r>
            <a:r>
              <a:rPr lang="en-US" altLang="zh-CN" dirty="0" smtClean="0"/>
              <a:t>GPI</a:t>
            </a:r>
            <a:endParaRPr lang="zh-CN" altLang="en-US" dirty="0"/>
          </a:p>
        </p:txBody>
      </p:sp>
      <p:sp>
        <p:nvSpPr>
          <p:cNvPr id="8" name="左大括号 7"/>
          <p:cNvSpPr/>
          <p:nvPr/>
        </p:nvSpPr>
        <p:spPr>
          <a:xfrm>
            <a:off x="8500056" y="1828800"/>
            <a:ext cx="1133341" cy="2820473"/>
          </a:xfrm>
          <a:prstGeom prst="leftBrac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p>
        </p:txBody>
      </p:sp>
    </p:spTree>
    <p:extLst>
      <p:ext uri="{BB962C8B-B14F-4D97-AF65-F5344CB8AC3E}">
        <p14:creationId xmlns:p14="http://schemas.microsoft.com/office/powerpoint/2010/main" val="35848573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0485E7C-803E-41CB-90F4-A3BE77FF8B00}"/>
              </a:ext>
            </a:extLst>
          </p:cNvPr>
          <p:cNvSpPr/>
          <p:nvPr/>
        </p:nvSpPr>
        <p:spPr>
          <a:xfrm>
            <a:off x="3114673" y="2028825"/>
            <a:ext cx="5962650" cy="28003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BF1DDD99-73BB-464A-8CA8-FF0F76F6DD2A}"/>
              </a:ext>
            </a:extLst>
          </p:cNvPr>
          <p:cNvGrpSpPr/>
          <p:nvPr/>
        </p:nvGrpSpPr>
        <p:grpSpPr>
          <a:xfrm>
            <a:off x="4290985" y="2698365"/>
            <a:ext cx="3610030" cy="1476232"/>
            <a:chOff x="791580" y="1103412"/>
            <a:chExt cx="1728192" cy="1826096"/>
          </a:xfrm>
        </p:grpSpPr>
        <p:sp>
          <p:nvSpPr>
            <p:cNvPr id="7" name="矩形 6">
              <a:extLst>
                <a:ext uri="{FF2B5EF4-FFF2-40B4-BE49-F238E27FC236}">
                  <a16:creationId xmlns:a16="http://schemas.microsoft.com/office/drawing/2014/main" id="{FA575E6B-EB5E-457E-B2DC-6B718925B4F4}"/>
                </a:ext>
              </a:extLst>
            </p:cNvPr>
            <p:cNvSpPr/>
            <p:nvPr/>
          </p:nvSpPr>
          <p:spPr>
            <a:xfrm rot="5400000">
              <a:off x="742628" y="1152364"/>
              <a:ext cx="1826096" cy="1728192"/>
            </a:xfrm>
            <a:prstGeom prst="rect">
              <a:avLst/>
            </a:prstGeom>
            <a:noFill/>
            <a:ln w="76200" cmpd="sng">
              <a:solidFill>
                <a:srgbClr val="00A9F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B7A913B-47EC-499E-AE16-83D9D68C9303}"/>
                </a:ext>
              </a:extLst>
            </p:cNvPr>
            <p:cNvSpPr/>
            <p:nvPr/>
          </p:nvSpPr>
          <p:spPr>
            <a:xfrm rot="5400000">
              <a:off x="923373" y="1223614"/>
              <a:ext cx="1464606" cy="1585694"/>
            </a:xfrm>
            <a:prstGeom prst="rect">
              <a:avLst/>
            </a:prstGeom>
            <a:solidFill>
              <a:srgbClr val="00A9F3"/>
            </a:solidFill>
            <a:ln w="215900" cmpd="thickThin">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TextBox 7">
            <a:extLst>
              <a:ext uri="{FF2B5EF4-FFF2-40B4-BE49-F238E27FC236}">
                <a16:creationId xmlns:a16="http://schemas.microsoft.com/office/drawing/2014/main" id="{981F1076-B85A-4FB4-8E5C-4BDE7EFC904F}"/>
              </a:ext>
            </a:extLst>
          </p:cNvPr>
          <p:cNvSpPr txBox="1"/>
          <p:nvPr/>
        </p:nvSpPr>
        <p:spPr>
          <a:xfrm>
            <a:off x="5362464" y="2997088"/>
            <a:ext cx="1467068" cy="861774"/>
          </a:xfrm>
          <a:prstGeom prst="rect">
            <a:avLst/>
          </a:prstGeom>
          <a:noFill/>
        </p:spPr>
        <p:txBody>
          <a:bodyPr wrap="none" rtlCol="0">
            <a:spAutoFit/>
          </a:bodyPr>
          <a:lstStyle/>
          <a:p>
            <a:pPr algn="ctr"/>
            <a:r>
              <a:rPr lang="zh-CN" altLang="en-US" sz="5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a:t>
            </a:r>
          </a:p>
        </p:txBody>
      </p:sp>
      <p:sp>
        <p:nvSpPr>
          <p:cNvPr id="10" name="文本框 9">
            <a:extLst>
              <a:ext uri="{FF2B5EF4-FFF2-40B4-BE49-F238E27FC236}">
                <a16:creationId xmlns:a16="http://schemas.microsoft.com/office/drawing/2014/main" id="{90E470FE-A0AB-5144-A216-033C21DB06BC}"/>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36294311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40" y="2010705"/>
            <a:ext cx="7013608" cy="3017948"/>
            <a:chOff x="5728032" y="2096892"/>
            <a:chExt cx="5282090" cy="1628552"/>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2096892"/>
              <a:ext cx="5282090" cy="315558"/>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一</a:t>
              </a:r>
              <a:r>
                <a:rPr lang="zh-CN" altLang="en-US" sz="3200" b="1" dirty="0" smtClean="0">
                  <a:latin typeface="微软雅黑" panose="020B0503020204020204" pitchFamily="34" charset="-122"/>
                  <a:ea typeface="微软雅黑" panose="020B0503020204020204" pitchFamily="34" charset="-122"/>
                </a:rPr>
                <a:t>  国民经济账户结构描述</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282090" cy="505487"/>
              <a:chOff x="4012013" y="2937501"/>
              <a:chExt cx="5282090"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166140" y="1841616"/>
                  <a:ext cx="834454" cy="24912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（一）</a:t>
                  </a:r>
                  <a:endParaRPr lang="zh-CN" altLang="en-US" sz="2400" b="1" dirty="0">
                    <a:solidFill>
                      <a:schemeClr val="bg1"/>
                    </a:solidFill>
                    <a:latin typeface="+mn-ea"/>
                    <a:cs typeface="Arial Unicode MS" pitchFamily="34" charset="-122"/>
                  </a:endParaRP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国民经济账户特点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282090" cy="505487"/>
              <a:chOff x="4012013" y="2937501"/>
              <a:chExt cx="5282090" cy="505487"/>
            </a:xfrm>
          </p:grpSpPr>
          <p:sp>
            <p:nvSpPr>
              <p:cNvPr id="49" name="TextBox 4">
                <a:extLst>
                  <a:ext uri="{FF2B5EF4-FFF2-40B4-BE49-F238E27FC236}">
                    <a16:creationId xmlns:a16="http://schemas.microsoft.com/office/drawing/2014/main"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165941" y="1847146"/>
                  <a:ext cx="834454" cy="24912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（二）</a:t>
                  </a:r>
                  <a:endParaRPr lang="zh-CN" altLang="en-US" sz="2400" b="1" dirty="0">
                    <a:solidFill>
                      <a:schemeClr val="bg1"/>
                    </a:solidFill>
                    <a:latin typeface="+mn-ea"/>
                    <a:cs typeface="Arial Unicode MS" pitchFamily="34" charset="-122"/>
                  </a:endParaRP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5032885" y="3024017"/>
                <a:ext cx="1993417" cy="24912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国民经济账户结构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5</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338608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a:t>
            </a:r>
            <a:r>
              <a:rPr lang="zh-CN" altLang="en-US" sz="3000" b="1" dirty="0" smtClean="0">
                <a:solidFill>
                  <a:schemeClr val="bg1"/>
                </a:solidFill>
              </a:rPr>
              <a:t>）国民经济</a:t>
            </a:r>
            <a:r>
              <a:rPr lang="zh-CN" altLang="en-US" sz="3000" b="1" dirty="0" smtClean="0">
                <a:solidFill>
                  <a:schemeClr val="bg1"/>
                </a:solidFill>
              </a:rPr>
              <a:t>账户特点</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6</a:t>
            </a:fld>
            <a:endParaRPr lang="zh-CN" altLang="en-US" dirty="0"/>
          </a:p>
        </p:txBody>
      </p:sp>
      <p:grpSp>
        <p:nvGrpSpPr>
          <p:cNvPr id="18" name="组合 17">
            <a:extLst>
              <a:ext uri="{FF2B5EF4-FFF2-40B4-BE49-F238E27FC236}">
                <a16:creationId xmlns:a16="http://schemas.microsoft.com/office/drawing/2014/main" id="{63004703-EB7B-0D4C-B49D-853C07ADE047}"/>
              </a:ext>
            </a:extLst>
          </p:cNvPr>
          <p:cNvGrpSpPr/>
          <p:nvPr/>
        </p:nvGrpSpPr>
        <p:grpSpPr>
          <a:xfrm>
            <a:off x="4855576" y="1753849"/>
            <a:ext cx="775871" cy="4092315"/>
            <a:chOff x="3161605" y="3783143"/>
            <a:chExt cx="1026311" cy="3861469"/>
          </a:xfrm>
          <a:effectLst>
            <a:outerShdw blurRad="50800" dist="38100" dir="2700000" algn="tl" rotWithShape="0">
              <a:prstClr val="black">
                <a:alpha val="40000"/>
              </a:prstClr>
            </a:outerShdw>
          </a:effectLst>
        </p:grpSpPr>
        <p:grpSp>
          <p:nvGrpSpPr>
            <p:cNvPr id="19" name="组合 16">
              <a:extLst>
                <a:ext uri="{FF2B5EF4-FFF2-40B4-BE49-F238E27FC236}">
                  <a16:creationId xmlns:a16="http://schemas.microsoft.com/office/drawing/2014/main" id="{3E31C9D6-B1A3-C14E-87E9-0AB57BBEADDE}"/>
                </a:ext>
              </a:extLst>
            </p:cNvPr>
            <p:cNvGrpSpPr/>
            <p:nvPr/>
          </p:nvGrpSpPr>
          <p:grpSpPr>
            <a:xfrm>
              <a:off x="3163398" y="3783143"/>
              <a:ext cx="1024518" cy="3861469"/>
              <a:chOff x="3163398" y="3783143"/>
              <a:chExt cx="1024518" cy="3861469"/>
            </a:xfrm>
          </p:grpSpPr>
          <p:sp>
            <p:nvSpPr>
              <p:cNvPr id="21" name="任意多边形 8">
                <a:extLst>
                  <a:ext uri="{FF2B5EF4-FFF2-40B4-BE49-F238E27FC236}">
                    <a16:creationId xmlns:a16="http://schemas.microsoft.com/office/drawing/2014/main" id="{DE7452AB-60F5-7E45-B4A9-83A219EEFB95}"/>
                  </a:ext>
                </a:extLst>
              </p:cNvPr>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22" name="任意多边形 11">
                <a:extLst>
                  <a:ext uri="{FF2B5EF4-FFF2-40B4-BE49-F238E27FC236}">
                    <a16:creationId xmlns:a16="http://schemas.microsoft.com/office/drawing/2014/main" id="{C8A34AA2-BE90-0949-9D57-84AFC4AB8EB2}"/>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20" name="任意多边形 9">
              <a:extLst>
                <a:ext uri="{FF2B5EF4-FFF2-40B4-BE49-F238E27FC236}">
                  <a16:creationId xmlns:a16="http://schemas.microsoft.com/office/drawing/2014/main" id="{C7566F73-9EAC-FD4B-9AF9-40D4A4322525}"/>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23" name="椭圆 22">
            <a:extLst>
              <a:ext uri="{FF2B5EF4-FFF2-40B4-BE49-F238E27FC236}">
                <a16:creationId xmlns:a16="http://schemas.microsoft.com/office/drawing/2014/main" id="{BEAB0675-0857-7640-852F-1E7A80349790}"/>
              </a:ext>
            </a:extLst>
          </p:cNvPr>
          <p:cNvSpPr/>
          <p:nvPr/>
        </p:nvSpPr>
        <p:spPr>
          <a:xfrm rot="16200000">
            <a:off x="1778989" y="2272290"/>
            <a:ext cx="2568235" cy="2751948"/>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lstStyle/>
          <a:p>
            <a:pPr lvl="0" algn="ctr" defTabSz="2889250">
              <a:lnSpc>
                <a:spcPct val="90000"/>
              </a:lnSpc>
              <a:spcBef>
                <a:spcPct val="0"/>
              </a:spcBef>
              <a:spcAft>
                <a:spcPct val="35000"/>
              </a:spcAft>
            </a:pPr>
            <a:r>
              <a:rPr lang="zh-CN" altLang="en-US" sz="3000" b="1" dirty="0" smtClean="0">
                <a:solidFill>
                  <a:srgbClr val="00A9F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国民经济账户五大特点</a:t>
            </a:r>
            <a:endParaRPr lang="zh-CN" altLang="en-US" sz="3000" kern="1200" dirty="0">
              <a:solidFill>
                <a:srgbClr val="00A9F3"/>
              </a:solidFill>
              <a:effectLst>
                <a:outerShdw blurRad="38100" dist="38100" dir="2700000" algn="tl">
                  <a:srgbClr val="000000">
                    <a:alpha val="43137"/>
                  </a:srgbClr>
                </a:outerShdw>
              </a:effectLst>
            </a:endParaRPr>
          </a:p>
        </p:txBody>
      </p:sp>
      <p:sp>
        <p:nvSpPr>
          <p:cNvPr id="24" name="圆角矩形 13">
            <a:extLst>
              <a:ext uri="{FF2B5EF4-FFF2-40B4-BE49-F238E27FC236}">
                <a16:creationId xmlns:a16="http://schemas.microsoft.com/office/drawing/2014/main" id="{0B48BAD7-F99D-D24A-AE01-69C297AD6A47}"/>
              </a:ext>
            </a:extLst>
          </p:cNvPr>
          <p:cNvSpPr/>
          <p:nvPr/>
        </p:nvSpPr>
        <p:spPr>
          <a:xfrm>
            <a:off x="5868822" y="1362141"/>
            <a:ext cx="6185803"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国民经济核算采用的是“</a:t>
            </a:r>
            <a:r>
              <a:rPr lang="en-US" altLang="zh-CN" sz="2400" b="1" dirty="0" smtClean="0">
                <a:solidFill>
                  <a:schemeClr val="bg1"/>
                </a:solidFill>
                <a:latin typeface="微软雅黑" panose="020B0503020204020204" pitchFamily="34" charset="-122"/>
                <a:ea typeface="微软雅黑" panose="020B0503020204020204" pitchFamily="34" charset="-122"/>
              </a:rPr>
              <a:t>T</a:t>
            </a:r>
            <a:r>
              <a:rPr lang="zh-CN" altLang="en-US" sz="2400" b="1" dirty="0" smtClean="0">
                <a:solidFill>
                  <a:schemeClr val="bg1"/>
                </a:solidFill>
                <a:latin typeface="微软雅黑" panose="020B0503020204020204" pitchFamily="34" charset="-122"/>
                <a:ea typeface="微软雅黑" panose="020B0503020204020204" pitchFamily="34" charset="-122"/>
              </a:rPr>
              <a:t>”形账户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5" name="圆角矩形 14">
            <a:extLst>
              <a:ext uri="{FF2B5EF4-FFF2-40B4-BE49-F238E27FC236}">
                <a16:creationId xmlns:a16="http://schemas.microsoft.com/office/drawing/2014/main" id="{B3E82599-F9D2-824D-AC3F-C682B85320AB}"/>
              </a:ext>
            </a:extLst>
          </p:cNvPr>
          <p:cNvSpPr/>
          <p:nvPr/>
        </p:nvSpPr>
        <p:spPr>
          <a:xfrm>
            <a:off x="5868821" y="2364147"/>
            <a:ext cx="6185804"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国民经济账户是以活动序列的形式出现的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6" name="圆角矩形 15">
            <a:extLst>
              <a:ext uri="{FF2B5EF4-FFF2-40B4-BE49-F238E27FC236}">
                <a16:creationId xmlns:a16="http://schemas.microsoft.com/office/drawing/2014/main" id="{90B65116-54DC-5D4D-8D20-6CABC8115267}"/>
              </a:ext>
            </a:extLst>
          </p:cNvPr>
          <p:cNvSpPr/>
          <p:nvPr/>
        </p:nvSpPr>
        <p:spPr>
          <a:xfrm>
            <a:off x="5868821" y="3366153"/>
            <a:ext cx="6185804"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国民经济账户序列具有可分性</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9" name="圆角矩形 13">
            <a:extLst>
              <a:ext uri="{FF2B5EF4-FFF2-40B4-BE49-F238E27FC236}">
                <a16:creationId xmlns:a16="http://schemas.microsoft.com/office/drawing/2014/main" id="{6490D3B5-B06F-7248-B109-23B05336BAFB}"/>
              </a:ext>
            </a:extLst>
          </p:cNvPr>
          <p:cNvSpPr/>
          <p:nvPr/>
        </p:nvSpPr>
        <p:spPr>
          <a:xfrm>
            <a:off x="5883812" y="4405802"/>
            <a:ext cx="6170813"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国民经济账户综合起来可以采用两种方式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0" name="圆角矩形 14">
            <a:extLst>
              <a:ext uri="{FF2B5EF4-FFF2-40B4-BE49-F238E27FC236}">
                <a16:creationId xmlns:a16="http://schemas.microsoft.com/office/drawing/2014/main" id="{FB398174-EBBE-7242-974E-38CC1ED81041}"/>
              </a:ext>
            </a:extLst>
          </p:cNvPr>
          <p:cNvSpPr/>
          <p:nvPr/>
        </p:nvSpPr>
        <p:spPr>
          <a:xfrm>
            <a:off x="5883811" y="5445451"/>
            <a:ext cx="6170813"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国民经济账户记录流量和存量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Tree>
    <p:extLst>
      <p:ext uri="{BB962C8B-B14F-4D97-AF65-F5344CB8AC3E}">
        <p14:creationId xmlns:p14="http://schemas.microsoft.com/office/powerpoint/2010/main" val="787154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smtClean="0">
                <a:solidFill>
                  <a:schemeClr val="bg1"/>
                </a:solidFill>
              </a:rPr>
              <a:t>）国民经济</a:t>
            </a:r>
            <a:r>
              <a:rPr lang="zh-CN" altLang="en-US" sz="3000" b="1" dirty="0" smtClean="0">
                <a:solidFill>
                  <a:schemeClr val="bg1"/>
                </a:solidFill>
              </a:rPr>
              <a:t>账户结构</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7</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pic>
        <p:nvPicPr>
          <p:cNvPr id="1026" name="Picture 2" descr="8-1"/>
          <p:cNvPicPr>
            <a:picLocks noChangeAspect="1" noChangeArrowheads="1"/>
          </p:cNvPicPr>
          <p:nvPr/>
        </p:nvPicPr>
        <p:blipFill>
          <a:blip r:embed="rId2" cstate="print">
            <a:extLst>
              <a:ext uri="{28A0092B-C50C-407E-A947-70E740481C1C}">
                <a14:useLocalDpi xmlns:a14="http://schemas.microsoft.com/office/drawing/2010/main" val="0"/>
              </a:ext>
            </a:extLst>
          </a:blip>
          <a:srcRect t="-9111" b="-5717"/>
          <a:stretch>
            <a:fillRect/>
          </a:stretch>
        </p:blipFill>
        <p:spPr bwMode="auto">
          <a:xfrm>
            <a:off x="3812146" y="877362"/>
            <a:ext cx="6864439" cy="431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100034" y="5292730"/>
            <a:ext cx="4520484" cy="515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a:p>
            <a:pPr algn="ctr"/>
            <a:r>
              <a:rPr lang="zh-CN" altLang="zh-CN" b="1" dirty="0" smtClean="0">
                <a:solidFill>
                  <a:schemeClr val="tx1"/>
                </a:solidFill>
              </a:rPr>
              <a:t>图</a:t>
            </a:r>
            <a:r>
              <a:rPr lang="en-US" altLang="zh-CN" b="1" dirty="0">
                <a:solidFill>
                  <a:schemeClr val="tx1"/>
                </a:solidFill>
              </a:rPr>
              <a:t>8.1  SNA</a:t>
            </a:r>
            <a:r>
              <a:rPr lang="zh-CN" altLang="zh-CN" b="1" dirty="0">
                <a:solidFill>
                  <a:schemeClr val="tx1"/>
                </a:solidFill>
              </a:rPr>
              <a:t>（</a:t>
            </a:r>
            <a:r>
              <a:rPr lang="en-US" altLang="zh-CN" b="1" dirty="0">
                <a:solidFill>
                  <a:schemeClr val="tx1"/>
                </a:solidFill>
              </a:rPr>
              <a:t>2008</a:t>
            </a:r>
            <a:r>
              <a:rPr lang="zh-CN" altLang="zh-CN" b="1" dirty="0">
                <a:solidFill>
                  <a:schemeClr val="tx1"/>
                </a:solidFill>
              </a:rPr>
              <a:t>）的账户结构图</a:t>
            </a:r>
          </a:p>
          <a:p>
            <a:pPr algn="ctr"/>
            <a:endParaRPr lang="zh-CN" altLang="en-US" dirty="0"/>
          </a:p>
        </p:txBody>
      </p:sp>
      <p:pic>
        <p:nvPicPr>
          <p:cNvPr id="27" name="图片 26">
            <a:extLst>
              <a:ext uri="{FF2B5EF4-FFF2-40B4-BE49-F238E27FC236}">
                <a16:creationId xmlns:a16="http://schemas.microsoft.com/office/drawing/2014/main" id="{E94DCA06-4D74-4C97-9318-280BA45591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117" r="61860"/>
          <a:stretch/>
        </p:blipFill>
        <p:spPr>
          <a:xfrm>
            <a:off x="964515" y="1078214"/>
            <a:ext cx="3162024" cy="4600882"/>
          </a:xfrm>
          <a:prstGeom prst="rect">
            <a:avLst/>
          </a:prstGeom>
        </p:spPr>
      </p:pic>
    </p:spTree>
    <p:extLst>
      <p:ext uri="{BB962C8B-B14F-4D97-AF65-F5344CB8AC3E}">
        <p14:creationId xmlns:p14="http://schemas.microsoft.com/office/powerpoint/2010/main" val="27824365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3644399" y="2015240"/>
            <a:ext cx="7088558" cy="3345244"/>
            <a:chOff x="5728032" y="1751598"/>
            <a:chExt cx="5338536" cy="3345244"/>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二  经常账户</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19249"/>
              <a:ext cx="5135327" cy="509912"/>
              <a:chOff x="4012013" y="2933076"/>
              <a:chExt cx="5135327" cy="509912"/>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3076"/>
                <a:ext cx="864096" cy="508425"/>
                <a:chOff x="2165941" y="1713797"/>
                <a:chExt cx="864096" cy="508425"/>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195583" y="1713797"/>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（一）</a:t>
                  </a:r>
                  <a:endParaRPr lang="zh-CN" altLang="en-US" sz="2400" b="1" dirty="0">
                    <a:solidFill>
                      <a:schemeClr val="bg1"/>
                    </a:solidFill>
                    <a:latin typeface="+mn-ea"/>
                    <a:cs typeface="Arial Unicode MS" pitchFamily="34" charset="-122"/>
                  </a:endParaRP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1761625"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货物和服务账户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180762" y="1739390"/>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（二）</a:t>
                  </a:r>
                  <a:endParaRPr lang="zh-CN" altLang="en-US" sz="2400" b="1" dirty="0">
                    <a:solidFill>
                      <a:schemeClr val="bg1"/>
                    </a:solidFill>
                    <a:latin typeface="+mn-ea"/>
                    <a:cs typeface="Arial Unicode MS" pitchFamily="34" charset="-122"/>
                  </a:endParaRP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1066246"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生产账户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195583" y="1739390"/>
                  <a:ext cx="834454" cy="461665"/>
                </a:xfrm>
                <a:prstGeom prst="rect">
                  <a:avLst/>
                </a:prstGeom>
                <a:noFill/>
                <a:ln>
                  <a:noFill/>
                </a:ln>
              </p:spPr>
              <p:txBody>
                <a:bodyPr wrap="none" rtlCol="0">
                  <a:spAutoFit/>
                </a:bodyPr>
                <a:lstStyle/>
                <a:p>
                  <a:r>
                    <a:rPr lang="zh-CN" altLang="en-US" sz="2400" b="1" dirty="0" smtClean="0">
                      <a:solidFill>
                        <a:schemeClr val="bg1"/>
                      </a:solidFill>
                      <a:latin typeface="+mn-ea"/>
                      <a:cs typeface="Arial Unicode MS" pitchFamily="34" charset="-122"/>
                    </a:rPr>
                    <a:t>（三）</a:t>
                  </a:r>
                  <a:endParaRPr lang="zh-CN" altLang="en-US" sz="2400" b="1" dirty="0">
                    <a:solidFill>
                      <a:schemeClr val="bg1"/>
                    </a:solidFill>
                    <a:latin typeface="+mn-ea"/>
                    <a:cs typeface="Arial Unicode MS" pitchFamily="34" charset="-122"/>
                  </a:endParaRP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76109" y="2960156"/>
                <a:ext cx="2225210"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收入分配和使用账户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FA716845-414C-416C-90AC-BC733CD72147}"/>
                </a:ext>
              </a:extLst>
            </p:cNvPr>
            <p:cNvGrpSpPr/>
            <p:nvPr/>
          </p:nvGrpSpPr>
          <p:grpSpPr>
            <a:xfrm>
              <a:off x="5913859" y="4633690"/>
              <a:ext cx="3632924" cy="463152"/>
              <a:chOff x="4197840" y="2958669"/>
              <a:chExt cx="3632924" cy="463152"/>
            </a:xfrm>
          </p:grpSpPr>
          <p:sp>
            <p:nvSpPr>
              <p:cNvPr id="65" name="TextBox 10">
                <a:extLst>
                  <a:ext uri="{FF2B5EF4-FFF2-40B4-BE49-F238E27FC236}">
                    <a16:creationId xmlns:a16="http://schemas.microsoft.com/office/drawing/2014/main" id="{074E6D46-335F-48E3-B977-7181D746ACEC}"/>
                  </a:ext>
                </a:extLst>
              </p:cNvPr>
              <p:cNvSpPr txBox="1"/>
              <p:nvPr/>
            </p:nvSpPr>
            <p:spPr>
              <a:xfrm>
                <a:off x="4197840" y="2958669"/>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sp>
            <p:nvSpPr>
              <p:cNvPr id="63" name="TextBox 21">
                <a:extLst>
                  <a:ext uri="{FF2B5EF4-FFF2-40B4-BE49-F238E27FC236}">
                    <a16:creationId xmlns:a16="http://schemas.microsoft.com/office/drawing/2014/main" id="{401A34D5-78C9-495C-8072-76D9BE29548D}"/>
                  </a:ext>
                </a:extLst>
              </p:cNvPr>
              <p:cNvSpPr txBox="1"/>
              <p:nvPr/>
            </p:nvSpPr>
            <p:spPr>
              <a:xfrm>
                <a:off x="4876109" y="2960156"/>
                <a:ext cx="2954655"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国民经济统计学的主要内容</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8</a:t>
            </a:fld>
            <a:endParaRPr lang="zh-CN" altLang="en-US" dirty="0"/>
          </a:p>
        </p:txBody>
      </p:sp>
      <p:sp>
        <p:nvSpPr>
          <p:cNvPr id="32" name="文本框 31">
            <a:extLst>
              <a:ext uri="{FF2B5EF4-FFF2-40B4-BE49-F238E27FC236}">
                <a16:creationId xmlns:a16="http://schemas.microsoft.com/office/drawing/2014/main"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095059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a:t>
            </a:r>
            <a:r>
              <a:rPr lang="zh-CN" altLang="en-US" sz="3000" b="1" dirty="0" smtClean="0">
                <a:solidFill>
                  <a:schemeClr val="bg1"/>
                </a:solidFill>
              </a:rPr>
              <a:t>）货物</a:t>
            </a:r>
            <a:r>
              <a:rPr lang="zh-CN" altLang="en-US" sz="3000" b="1" dirty="0" smtClean="0">
                <a:solidFill>
                  <a:schemeClr val="bg1"/>
                </a:solidFill>
              </a:rPr>
              <a:t>和服务账户</a:t>
            </a:r>
            <a:endParaRPr lang="zh-CN" altLang="en-US" sz="3000" b="1" dirty="0">
              <a:solidFill>
                <a:schemeClr val="bg1"/>
              </a:solidFill>
            </a:endParaRP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9</a:t>
            </a:fld>
            <a:endParaRPr lang="zh-CN" altLang="en-US" dirty="0"/>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pic>
        <p:nvPicPr>
          <p:cNvPr id="11" name="图片 10"/>
          <p:cNvPicPr>
            <a:picLocks noChangeAspect="1"/>
          </p:cNvPicPr>
          <p:nvPr/>
        </p:nvPicPr>
        <p:blipFill>
          <a:blip r:embed="rId2"/>
          <a:stretch>
            <a:fillRect/>
          </a:stretch>
        </p:blipFill>
        <p:spPr>
          <a:xfrm>
            <a:off x="383538" y="1815920"/>
            <a:ext cx="6377870" cy="4404575"/>
          </a:xfrm>
          <a:prstGeom prst="rect">
            <a:avLst/>
          </a:prstGeom>
          <a:noFill/>
          <a:ln w="9525">
            <a:noFill/>
          </a:ln>
        </p:spPr>
      </p:pic>
      <p:sp>
        <p:nvSpPr>
          <p:cNvPr id="7" name="矩形 6"/>
          <p:cNvSpPr/>
          <p:nvPr/>
        </p:nvSpPr>
        <p:spPr>
          <a:xfrm>
            <a:off x="803970" y="1442434"/>
            <a:ext cx="5416526" cy="37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表</a:t>
            </a:r>
            <a:r>
              <a:rPr lang="en-US" altLang="zh-CN" b="1" dirty="0" smtClean="0">
                <a:solidFill>
                  <a:schemeClr val="tx1"/>
                </a:solidFill>
              </a:rPr>
              <a:t>8-1  </a:t>
            </a:r>
            <a:r>
              <a:rPr lang="zh-CN" altLang="en-US" b="1" dirty="0" smtClean="0">
                <a:solidFill>
                  <a:schemeClr val="tx1"/>
                </a:solidFill>
              </a:rPr>
              <a:t>账户</a:t>
            </a:r>
            <a:r>
              <a:rPr lang="en-US" altLang="zh-CN" b="1" dirty="0" smtClean="0">
                <a:solidFill>
                  <a:schemeClr val="tx1"/>
                </a:solidFill>
              </a:rPr>
              <a:t>0.</a:t>
            </a:r>
            <a:r>
              <a:rPr lang="zh-CN" altLang="en-US" b="1" dirty="0" smtClean="0">
                <a:solidFill>
                  <a:schemeClr val="tx1"/>
                </a:solidFill>
              </a:rPr>
              <a:t>货物和服务账户            单位：亿元</a:t>
            </a:r>
            <a:endParaRPr lang="zh-CN" altLang="en-US" b="1" dirty="0">
              <a:solidFill>
                <a:schemeClr val="tx1"/>
              </a:solidFill>
            </a:endParaRPr>
          </a:p>
        </p:txBody>
      </p:sp>
      <p:graphicFrame>
        <p:nvGraphicFramePr>
          <p:cNvPr id="8" name="图示 7"/>
          <p:cNvGraphicFramePr/>
          <p:nvPr>
            <p:extLst>
              <p:ext uri="{D42A27DB-BD31-4B8C-83A1-F6EECF244321}">
                <p14:modId xmlns:p14="http://schemas.microsoft.com/office/powerpoint/2010/main" val="3261517219"/>
              </p:ext>
            </p:extLst>
          </p:nvPr>
        </p:nvGraphicFramePr>
        <p:xfrm>
          <a:off x="6658377" y="1044799"/>
          <a:ext cx="5151550" cy="2496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椭圆 12">
            <a:extLst>
              <a:ext uri="{FF2B5EF4-FFF2-40B4-BE49-F238E27FC236}">
                <a16:creationId xmlns:a16="http://schemas.microsoft.com/office/drawing/2014/main" id="{005906C2-E7CC-407F-B3A4-99E6512F8B6E}"/>
              </a:ext>
            </a:extLst>
          </p:cNvPr>
          <p:cNvSpPr/>
          <p:nvPr/>
        </p:nvSpPr>
        <p:spPr>
          <a:xfrm>
            <a:off x="6827349" y="3288672"/>
            <a:ext cx="1261724" cy="1261725"/>
          </a:xfrm>
          <a:prstGeom prst="ellipse">
            <a:avLst/>
          </a:prstGeom>
          <a:solidFill>
            <a:srgbClr val="3DC7B0"/>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TextBox 40">
            <a:extLst>
              <a:ext uri="{FF2B5EF4-FFF2-40B4-BE49-F238E27FC236}">
                <a16:creationId xmlns:a16="http://schemas.microsoft.com/office/drawing/2014/main" id="{8B67037D-54A2-4E58-8B42-397ACA9398A6}"/>
              </a:ext>
            </a:extLst>
          </p:cNvPr>
          <p:cNvSpPr txBox="1"/>
          <p:nvPr/>
        </p:nvSpPr>
        <p:spPr>
          <a:xfrm rot="1701029" flipH="1">
            <a:off x="6739014" y="3635658"/>
            <a:ext cx="1426583"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zh-CN" altLang="en-US" sz="2000" dirty="0">
                <a:solidFill>
                  <a:sysClr val="window" lastClr="FFFFFF"/>
                </a:solidFill>
                <a:latin typeface="Arial Narrow" pitchFamily="34" charset="0"/>
                <a:cs typeface="Times New Roman" pitchFamily="18" charset="0"/>
              </a:rPr>
              <a:t>计算</a:t>
            </a:r>
            <a:r>
              <a:rPr lang="zh-CN" altLang="en-US" sz="2000" dirty="0" smtClean="0">
                <a:solidFill>
                  <a:sysClr val="window" lastClr="FFFFFF"/>
                </a:solidFill>
                <a:latin typeface="Arial Narrow" pitchFamily="34" charset="0"/>
                <a:cs typeface="Times New Roman" pitchFamily="18" charset="0"/>
              </a:rPr>
              <a:t>支出法增加</a:t>
            </a:r>
            <a:r>
              <a:rPr lang="zh-CN" altLang="en-US" sz="2000" dirty="0">
                <a:solidFill>
                  <a:sysClr val="window" lastClr="FFFFFF"/>
                </a:solidFill>
                <a:latin typeface="Arial Narrow" pitchFamily="34" charset="0"/>
                <a:cs typeface="Times New Roman" pitchFamily="18" charset="0"/>
              </a:rPr>
              <a:t>值</a:t>
            </a:r>
            <a:endParaRPr kumimoji="0" lang="en-US" altLang="zh-CN" sz="2000" b="1" i="0" u="none" strike="noStrike" kern="0" cap="none" spc="0" normalizeH="0" baseline="0" noProof="0" dirty="0">
              <a:ln w="18415" cmpd="sng">
                <a:noFill/>
                <a:prstDash val="solid"/>
              </a:ln>
              <a:solidFill>
                <a:sysClr val="window" lastClr="FFFFFF"/>
              </a:solidFill>
              <a:effectLst/>
              <a:uLnTx/>
              <a:uFillTx/>
              <a:latin typeface="Arial Narrow" pitchFamily="34" charset="0"/>
              <a:cs typeface="Times New Roman" pitchFamily="18" charset="0"/>
            </a:endParaRPr>
          </a:p>
        </p:txBody>
      </p:sp>
      <p:sp>
        <p:nvSpPr>
          <p:cNvPr id="15" name="TextBox 49">
            <a:extLst>
              <a:ext uri="{FF2B5EF4-FFF2-40B4-BE49-F238E27FC236}">
                <a16:creationId xmlns:a16="http://schemas.microsoft.com/office/drawing/2014/main" id="{269EDFB9-B47B-41A3-983B-AC15F9F43AA5}"/>
              </a:ext>
            </a:extLst>
          </p:cNvPr>
          <p:cNvSpPr txBox="1"/>
          <p:nvPr/>
        </p:nvSpPr>
        <p:spPr>
          <a:xfrm>
            <a:off x="8306879" y="3288671"/>
            <a:ext cx="3885121" cy="1200329"/>
          </a:xfrm>
          <a:prstGeom prst="rect">
            <a:avLst/>
          </a:prstGeom>
          <a:noFill/>
        </p:spPr>
        <p:txBody>
          <a:bodyPr wrap="square" rtlCol="0">
            <a:spAutoFit/>
          </a:bodyPr>
          <a:lstStyle/>
          <a:p>
            <a:pPr lvl="0">
              <a:defRPr/>
            </a:pPr>
            <a:r>
              <a:rPr lang="zh-CN" altLang="en-US" sz="2400" b="1" kern="0" dirty="0" smtClean="0">
                <a:solidFill>
                  <a:sysClr val="windowText" lastClr="000000">
                    <a:lumMod val="65000"/>
                    <a:lumOff val="35000"/>
                  </a:sysClr>
                </a:solidFill>
                <a:ea typeface="微软雅黑" pitchFamily="34" charset="-122"/>
                <a:cs typeface="Arial" pitchFamily="34" charset="0"/>
              </a:rPr>
              <a:t>支出法增加值</a:t>
            </a:r>
            <a:r>
              <a:rPr lang="en-US" altLang="zh-CN" sz="2400" b="1" kern="0" dirty="0" smtClean="0">
                <a:solidFill>
                  <a:sysClr val="windowText" lastClr="000000">
                    <a:lumMod val="65000"/>
                    <a:lumOff val="35000"/>
                  </a:sysClr>
                </a:solidFill>
                <a:ea typeface="微软雅黑" pitchFamily="34" charset="-122"/>
                <a:cs typeface="Arial" pitchFamily="34" charset="0"/>
              </a:rPr>
              <a:t>=</a:t>
            </a:r>
          </a:p>
          <a:p>
            <a:pPr lvl="0">
              <a:defRPr/>
            </a:pPr>
            <a:r>
              <a:rPr lang="en-US" altLang="zh-CN" sz="2400" b="1" kern="0" dirty="0" smtClean="0">
                <a:solidFill>
                  <a:sysClr val="windowText" lastClr="000000">
                    <a:lumMod val="65000"/>
                    <a:lumOff val="35000"/>
                  </a:sysClr>
                </a:solidFill>
                <a:ea typeface="微软雅黑" pitchFamily="34" charset="-122"/>
                <a:cs typeface="Arial" pitchFamily="34" charset="0"/>
              </a:rPr>
              <a:t>1399+414+540-449</a:t>
            </a:r>
          </a:p>
          <a:p>
            <a:pPr lvl="0">
              <a:defRPr/>
            </a:pPr>
            <a:r>
              <a:rPr lang="en-US" altLang="zh-CN" sz="2400" b="1" kern="0" dirty="0" smtClean="0">
                <a:solidFill>
                  <a:sysClr val="windowText" lastClr="000000">
                    <a:lumMod val="65000"/>
                    <a:lumOff val="35000"/>
                  </a:sysClr>
                </a:solidFill>
                <a:ea typeface="微软雅黑" pitchFamily="34" charset="-122"/>
                <a:cs typeface="Arial" pitchFamily="34" charset="0"/>
              </a:rPr>
              <a:t>=1854</a:t>
            </a:r>
            <a:endParaRPr lang="zh-CN" altLang="en-US" sz="2400" b="1" kern="0" dirty="0">
              <a:solidFill>
                <a:sysClr val="windowText" lastClr="000000">
                  <a:lumMod val="65000"/>
                  <a:lumOff val="35000"/>
                </a:sysClr>
              </a:solidFill>
              <a:ea typeface="微软雅黑" pitchFamily="34" charset="-122"/>
              <a:cs typeface="Arial" pitchFamily="34" charset="0"/>
            </a:endParaRPr>
          </a:p>
        </p:txBody>
      </p:sp>
      <p:sp>
        <p:nvSpPr>
          <p:cNvPr id="17" name="椭圆 16">
            <a:extLst>
              <a:ext uri="{FF2B5EF4-FFF2-40B4-BE49-F238E27FC236}">
                <a16:creationId xmlns:a16="http://schemas.microsoft.com/office/drawing/2014/main" id="{84EA83D4-753C-4D9B-80DF-13BB261EFD61}"/>
              </a:ext>
            </a:extLst>
          </p:cNvPr>
          <p:cNvSpPr/>
          <p:nvPr/>
        </p:nvSpPr>
        <p:spPr>
          <a:xfrm>
            <a:off x="6821443" y="4736215"/>
            <a:ext cx="1261724" cy="1261723"/>
          </a:xfrm>
          <a:prstGeom prst="ellipse">
            <a:avLst/>
          </a:prstGeom>
          <a:solidFill>
            <a:srgbClr val="546B79"/>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 name="TextBox 40">
            <a:extLst>
              <a:ext uri="{FF2B5EF4-FFF2-40B4-BE49-F238E27FC236}">
                <a16:creationId xmlns:a16="http://schemas.microsoft.com/office/drawing/2014/main" id="{62A0C233-3648-456F-B6BC-FA950F89F5BA}"/>
              </a:ext>
            </a:extLst>
          </p:cNvPr>
          <p:cNvSpPr txBox="1"/>
          <p:nvPr/>
        </p:nvSpPr>
        <p:spPr>
          <a:xfrm rot="1701029" flipH="1">
            <a:off x="6744170" y="5129926"/>
            <a:ext cx="1340621"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000" b="1" i="0" u="none" strike="noStrike" kern="0" cap="none" spc="0" normalizeH="0" baseline="0" noProof="0" dirty="0" smtClean="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从账户关系看</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19" name="TextBox 49">
            <a:extLst>
              <a:ext uri="{FF2B5EF4-FFF2-40B4-BE49-F238E27FC236}">
                <a16:creationId xmlns:a16="http://schemas.microsoft.com/office/drawing/2014/main" id="{269EDFB9-B47B-41A3-983B-AC15F9F43AA5}"/>
              </a:ext>
            </a:extLst>
          </p:cNvPr>
          <p:cNvSpPr txBox="1"/>
          <p:nvPr/>
        </p:nvSpPr>
        <p:spPr>
          <a:xfrm>
            <a:off x="8306879" y="4680824"/>
            <a:ext cx="3885120" cy="1569660"/>
          </a:xfrm>
          <a:prstGeom prst="rect">
            <a:avLst/>
          </a:prstGeom>
          <a:noFill/>
        </p:spPr>
        <p:txBody>
          <a:bodyPr wrap="square" rtlCol="0">
            <a:spAutoFit/>
          </a:bodyPr>
          <a:lstStyle/>
          <a:p>
            <a:pPr lvl="0">
              <a:defRPr/>
            </a:pPr>
            <a:r>
              <a:rPr lang="zh-CN" altLang="en-US" sz="2400" b="1" kern="0" dirty="0" smtClean="0">
                <a:solidFill>
                  <a:sysClr val="windowText" lastClr="000000">
                    <a:lumMod val="65000"/>
                    <a:lumOff val="35000"/>
                  </a:sysClr>
                </a:solidFill>
                <a:ea typeface="微软雅黑" pitchFamily="34" charset="-122"/>
                <a:cs typeface="Arial" pitchFamily="34" charset="0"/>
              </a:rPr>
              <a:t>该账户中的各项指标必然会在生产账户、收入分配和使用账户、积累账户、对外贸易账户中进一步得到反映。</a:t>
            </a:r>
            <a:endParaRPr lang="zh-CN" altLang="en-US" sz="2400" b="1" kern="0" dirty="0">
              <a:solidFill>
                <a:sysClr val="windowText" lastClr="000000">
                  <a:lumMod val="65000"/>
                  <a:lumOff val="35000"/>
                </a:sysClr>
              </a:solidFill>
              <a:ea typeface="微软雅黑" pitchFamily="34" charset="-122"/>
              <a:cs typeface="Arial" pitchFamily="34" charset="0"/>
            </a:endParaRPr>
          </a:p>
        </p:txBody>
      </p:sp>
    </p:spTree>
    <p:extLst>
      <p:ext uri="{BB962C8B-B14F-4D97-AF65-F5344CB8AC3E}">
        <p14:creationId xmlns:p14="http://schemas.microsoft.com/office/powerpoint/2010/main" val="2309768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7457</TotalTime>
  <Words>3469</Words>
  <Application>Microsoft Office PowerPoint</Application>
  <PresentationFormat>宽屏</PresentationFormat>
  <Paragraphs>486</Paragraphs>
  <Slides>47</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Arial Narrow</vt:lpstr>
      <vt:lpstr>等线</vt:lpstr>
      <vt:lpstr>Times New Roman</vt:lpstr>
      <vt:lpstr>Arial</vt:lpstr>
      <vt:lpstr>Britannic Bold</vt:lpstr>
      <vt:lpstr>Arial Unicode MS</vt:lpstr>
      <vt:lpstr>宋体</vt:lpstr>
      <vt:lpstr>KaiTi</vt:lpstr>
      <vt:lpstr>Calibri</vt:lpstr>
      <vt:lpstr>Wingdings</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帆</dc:creator>
  <cp:lastModifiedBy>吕光明</cp:lastModifiedBy>
  <cp:revision>617</cp:revision>
  <dcterms:created xsi:type="dcterms:W3CDTF">2018-06-15T01:52:09Z</dcterms:created>
  <dcterms:modified xsi:type="dcterms:W3CDTF">2018-10-23T14:43:15Z</dcterms:modified>
</cp:coreProperties>
</file>